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256" r:id="rId2"/>
    <p:sldId id="284" r:id="rId3"/>
    <p:sldId id="287" r:id="rId4"/>
    <p:sldId id="258" r:id="rId5"/>
    <p:sldId id="259" r:id="rId6"/>
    <p:sldId id="260" r:id="rId7"/>
    <p:sldId id="261" r:id="rId8"/>
    <p:sldId id="288" r:id="rId9"/>
    <p:sldId id="283" r:id="rId10"/>
    <p:sldId id="277" r:id="rId11"/>
    <p:sldId id="278" r:id="rId12"/>
    <p:sldId id="279" r:id="rId13"/>
    <p:sldId id="280" r:id="rId14"/>
    <p:sldId id="289" r:id="rId15"/>
    <p:sldId id="281" r:id="rId16"/>
    <p:sldId id="282" r:id="rId17"/>
    <p:sldId id="285" r:id="rId18"/>
    <p:sldId id="286" r:id="rId19"/>
    <p:sldId id="257" r:id="rId2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426" autoAdjust="0"/>
  </p:normalViewPr>
  <p:slideViewPr>
    <p:cSldViewPr snapToGrid="0">
      <p:cViewPr varScale="1">
        <p:scale>
          <a:sx n="88" d="100"/>
          <a:sy n="88" d="100"/>
        </p:scale>
        <p:origin x="166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02B97-3800-4D54-B23C-1E6EAEB57025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1D669-8796-4C5B-A4BF-0E79552E5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45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1D669-8796-4C5B-A4BF-0E79552E5A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9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1D669-8796-4C5B-A4BF-0E79552E5A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2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75F2DE3-F034-4EA9-9262-0DD92419A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32888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FAC13AC-42B7-4A49-BCCA-0D35342D3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3429000"/>
            <a:ext cx="9132887" cy="381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Line 4">
            <a:extLst>
              <a:ext uri="{FF2B5EF4-FFF2-40B4-BE49-F238E27FC236}">
                <a16:creationId xmlns:a16="http://schemas.microsoft.com/office/drawing/2014/main" id="{625173EC-4507-46B5-9314-B8587DA9C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5" y="3543300"/>
            <a:ext cx="9132888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4161B48-2FE5-4BA5-A76E-A697139E60F9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20616FD2-7EEA-40F7-91BF-E118BF739941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C230F2E7-6AC4-4EB5-A840-95CDC475E39B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4584" name="Rectangle 8">
            <a:extLst>
              <a:ext uri="{FF2B5EF4-FFF2-40B4-BE49-F238E27FC236}">
                <a16:creationId xmlns:a16="http://schemas.microsoft.com/office/drawing/2014/main" id="{373E7076-27F0-43CB-A5B2-C62834A04D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4585" name="Rectangle 9">
            <a:extLst>
              <a:ext uri="{FF2B5EF4-FFF2-40B4-BE49-F238E27FC236}">
                <a16:creationId xmlns:a16="http://schemas.microsoft.com/office/drawing/2014/main" id="{D95486DF-5827-4C43-8E12-3B3BD01CCE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A148434-4B13-4B58-8755-7D4D5265C1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D509-939C-4592-A4C2-2855804C3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B5AF4-0E89-40F4-90F2-AF1C51BD2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2472E-01B5-4E0E-B1E3-8BE173975F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63B0C1-188B-4E7D-AB4B-B301288FB92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7DB19-F674-40BD-A870-78FAFFB35EB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BA9E9-933D-486F-A720-BD036FE8C9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67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A4B849-0FB2-4B5B-8239-1631AB442A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342900"/>
            <a:ext cx="1943100" cy="5753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4BA22-E816-4228-BB24-3E987DB2E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342900"/>
            <a:ext cx="5676900" cy="5753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9D30D-AE75-4707-986A-8C00D6168F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1D4E74-F9BF-44B1-93F4-2D93968067C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CC903-512B-4B85-979E-75D2D5CCF80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98FF6-B861-4640-BAEF-D2457A34FF9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108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767B-9C0B-4B23-87AB-1F50B3A3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03886-C158-460E-9BCD-08B1FE04128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4E6B6-D5DE-4BC3-AD24-266EB8337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BD3C5-4F57-45B3-A436-3217A434D3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B3D1A3-53AC-4CEB-B089-E219477EE97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2EDB07-8538-4E12-A4C1-1337FC69C11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C302C02-3133-4476-9051-EC1605A050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47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1D722-B6A1-452D-A83B-A53490828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E1138-977C-444C-9AA9-C5B11D41B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635D3-E0DE-44AB-85B8-1AB28CB76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F51CB9-69A1-4D92-B264-3E948E6B5B8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F7C54-9B95-491C-B512-E3D1CC06DA4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568D2-F238-4D24-B567-93D5B53423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84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7C1A-ECDD-46D6-B2C2-51F4C499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1320C-22C5-479A-BFAD-D8F471CA1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3393B-B83E-421B-9B55-C777B3DB90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2A5147-BE60-48E6-81EF-F9C73B5C012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8B5A0-34D3-47FB-B841-7041AEB42BE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60912-4FE6-4FA1-940C-8ABF45D8CF1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43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9AEE0-F98B-473B-A51B-E26AFB6F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C3918-AF17-4C9F-B5D8-81054516F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0EAEB-C287-44E8-8EB4-2CD38355E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38764-DF7D-4BA0-8C29-E6BD296CBE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7859AF-7125-451C-BCD8-47C6B1EC4C4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6007ECB-DA97-4619-BEE2-1B565E759B7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12A038-4768-49B3-A410-B15F41D3D6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03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B50E-EB0B-4656-85ED-EE69C0F3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B8DCC-8249-4C6E-B9D8-1177A4677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353A0-842C-434C-ABF8-50CE9C236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E23951-3CB5-4049-8B4C-A6504A67C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F5D5ED-7827-4367-8D08-9FE684B67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22ADE-2F58-4824-B910-296EBA1202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439ACD-4C04-4D12-9FD0-77F7B71A083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024BC72-F583-4B13-B4D7-9F63665A2C7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6D5FAA9-9CC2-49A4-883D-8E130DCE906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81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98843-92F0-4747-AF72-C2B3EB24C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B1EF0B-2FD9-4C47-9476-675CD17BD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FAE627-FD99-4939-9197-F6278A63787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D2E05-EA33-48EC-ABFE-2662706196F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67473-9684-4DEB-908E-AA3124B7CB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30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0DDD77-9DA6-4107-AB05-480912BE6C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239C3A-020F-4FB5-AD1F-0FCACD811B6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5A8890-A8A8-4125-B48F-BFB68418192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90737-1802-459A-A7B1-8C016295205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72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7C76-27A8-4BD2-B126-44A20D00C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C17E7-BF57-4D8A-AA34-A3D53AC21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7B8FD-1ADD-4B84-AB49-C42EDB1E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1EB4B-8501-4798-8B76-968E40C05D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BC44B3-0D0E-4A15-934A-F04A0BD05B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E92AB0-FE33-45DD-A1BB-0F343D6320B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1196BB5-23C2-490E-8A5B-57069191B7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98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096EB-FC58-4E9C-928A-EBFEA9D3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FE6249-7D68-437F-955B-779ABDB8B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DF9C4-9AB2-4B71-A838-215B80EEA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328E7-938A-430B-B789-D276CA998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B21AF6-4E01-4F9B-8689-0ED540D687A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C4A624-0F13-47C8-B993-CC37660AE86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40508E7-C8FB-49C1-B56E-D15A0ED549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16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E6E80F7-C0B7-45BB-A863-ADDE65020F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9D1D84-A5AE-4D72-B943-FCF33CAC4D34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3555" name="Group 3">
            <a:extLst>
              <a:ext uri="{FF2B5EF4-FFF2-40B4-BE49-F238E27FC236}">
                <a16:creationId xmlns:a16="http://schemas.microsoft.com/office/drawing/2014/main" id="{B38D260E-AD01-482F-B017-6D259A18379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32888" cy="1638300"/>
            <a:chOff x="0" y="0"/>
            <a:chExt cx="5753" cy="1032"/>
          </a:xfrm>
        </p:grpSpPr>
        <p:sp>
          <p:nvSpPr>
            <p:cNvPr id="23556" name="Rectangle 4">
              <a:extLst>
                <a:ext uri="{FF2B5EF4-FFF2-40B4-BE49-F238E27FC236}">
                  <a16:creationId xmlns:a16="http://schemas.microsoft.com/office/drawing/2014/main" id="{AC572769-85CF-44C3-A5CB-E2177193B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53" cy="9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7" name="Rectangle 5">
              <a:extLst>
                <a:ext uri="{FF2B5EF4-FFF2-40B4-BE49-F238E27FC236}">
                  <a16:creationId xmlns:a16="http://schemas.microsoft.com/office/drawing/2014/main" id="{FD885A50-D5EC-4CB1-992A-391E25A9D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72"/>
              <a:ext cx="5753" cy="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8" name="Line 6">
              <a:extLst>
                <a:ext uri="{FF2B5EF4-FFF2-40B4-BE49-F238E27FC236}">
                  <a16:creationId xmlns:a16="http://schemas.microsoft.com/office/drawing/2014/main" id="{AC65EC21-DA6D-464E-ABC8-068FFD5D6E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32"/>
              <a:ext cx="5753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9" name="Rectangle 7">
            <a:extLst>
              <a:ext uri="{FF2B5EF4-FFF2-40B4-BE49-F238E27FC236}">
                <a16:creationId xmlns:a16="http://schemas.microsoft.com/office/drawing/2014/main" id="{A8B7348B-4EA0-46C4-BA39-E205652F6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429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3560" name="Rectangle 8">
            <a:extLst>
              <a:ext uri="{FF2B5EF4-FFF2-40B4-BE49-F238E27FC236}">
                <a16:creationId xmlns:a16="http://schemas.microsoft.com/office/drawing/2014/main" id="{C6301765-5727-4674-ACDE-978924FC9F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561" name="Rectangle 9">
            <a:extLst>
              <a:ext uri="{FF2B5EF4-FFF2-40B4-BE49-F238E27FC236}">
                <a16:creationId xmlns:a16="http://schemas.microsoft.com/office/drawing/2014/main" id="{FD5BCAB8-F8C7-4501-B6BB-02A561C57B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23562" name="Rectangle 10">
            <a:extLst>
              <a:ext uri="{FF2B5EF4-FFF2-40B4-BE49-F238E27FC236}">
                <a16:creationId xmlns:a16="http://schemas.microsoft.com/office/drawing/2014/main" id="{8D057623-B03B-46F7-A1A3-A3BED367FB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F3D75A5-CE3A-45E5-BFC3-0CC4B5BA60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Uniform Circular Motion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43F5020-08AB-4532-B82A-A823235AE69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Chapter 7.3</a:t>
            </a: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13">
            <a:extLst>
              <a:ext uri="{FF2B5EF4-FFF2-40B4-BE49-F238E27FC236}">
                <a16:creationId xmlns:a16="http://schemas.microsoft.com/office/drawing/2014/main" id="{FD8A825E-1008-42AC-8537-A7679DA77D55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5021262" y="5410200"/>
            <a:ext cx="701675" cy="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C2235EC-A776-485D-8919-BB1E68391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Circular Motion – Centripetal Force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01FCD6E-5BDA-4B4E-9A71-0449E5A403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508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To make an object move in a circular path, an external force must act perpendicular or at right angles to its direction of motion.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This force is called centripetal force.</a:t>
            </a:r>
          </a:p>
        </p:txBody>
      </p:sp>
      <p:sp>
        <p:nvSpPr>
          <p:cNvPr id="27652" name="Oval 4">
            <a:extLst>
              <a:ext uri="{FF2B5EF4-FFF2-40B4-BE49-F238E27FC236}">
                <a16:creationId xmlns:a16="http://schemas.microsoft.com/office/drawing/2014/main" id="{7181FEB3-6442-47DE-8F7D-724750D253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4700" y="4191000"/>
            <a:ext cx="2514600" cy="2514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7E70991F-F8C0-4AFD-8744-0E48111B5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53340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6">
            <a:extLst>
              <a:ext uri="{FF2B5EF4-FFF2-40B4-BE49-F238E27FC236}">
                <a16:creationId xmlns:a16="http://schemas.microsoft.com/office/drawing/2014/main" id="{48637315-AE11-4EDF-B561-9DF5212BBF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0812" y="5412059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7">
            <a:extLst>
              <a:ext uri="{FF2B5EF4-FFF2-40B4-BE49-F238E27FC236}">
                <a16:creationId xmlns:a16="http://schemas.microsoft.com/office/drawing/2014/main" id="{A7196838-C659-4C35-853C-848E3FE9634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19700" y="4800600"/>
            <a:ext cx="12192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EC0D0E1F-E5C0-4487-9364-49772F99F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3489325"/>
            <a:ext cx="2606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alt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Instantaneous direction of velocity</a:t>
            </a:r>
          </a:p>
        </p:txBody>
      </p:sp>
      <p:sp>
        <p:nvSpPr>
          <p:cNvPr id="27657" name="Text Box 9">
            <a:extLst>
              <a:ext uri="{FF2B5EF4-FFF2-40B4-BE49-F238E27FC236}">
                <a16:creationId xmlns:a16="http://schemas.microsoft.com/office/drawing/2014/main" id="{F1841B34-1386-48C2-AA41-104A25908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82" y="4467418"/>
            <a:ext cx="27590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alt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 of force required to make object move in a circular path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(towards the center)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2">
                <a:extLst>
                  <a:ext uri="{FF2B5EF4-FFF2-40B4-BE49-F238E27FC236}">
                    <a16:creationId xmlns:a16="http://schemas.microsoft.com/office/drawing/2014/main" id="{2CC088B6-48C1-4EB0-A5BD-6578AC7FAF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2939" y="5410200"/>
                <a:ext cx="363354" cy="469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n-US" altLang="en-US" sz="2000" b="1" baseline="-25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" name="Text Box 12">
                <a:extLst>
                  <a:ext uri="{FF2B5EF4-FFF2-40B4-BE49-F238E27FC236}">
                    <a16:creationId xmlns:a16="http://schemas.microsoft.com/office/drawing/2014/main" id="{2CC088B6-48C1-4EB0-A5BD-6578AC7FA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2939" y="5410200"/>
                <a:ext cx="363354" cy="469966"/>
              </a:xfrm>
              <a:prstGeom prst="rect">
                <a:avLst/>
              </a:prstGeom>
              <a:blipFill>
                <a:blip r:embed="rId2"/>
                <a:stretch>
                  <a:fillRect r="-101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2">
                <a:extLst>
                  <a:ext uri="{FF2B5EF4-FFF2-40B4-BE49-F238E27FC236}">
                    <a16:creationId xmlns:a16="http://schemas.microsoft.com/office/drawing/2014/main" id="{FE663257-36F8-48E3-AE1B-BACBA965C1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3629" y="4800600"/>
                <a:ext cx="363354" cy="469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altLang="en-US" sz="3200" b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 Box 12">
                <a:extLst>
                  <a:ext uri="{FF2B5EF4-FFF2-40B4-BE49-F238E27FC236}">
                    <a16:creationId xmlns:a16="http://schemas.microsoft.com/office/drawing/2014/main" id="{FE663257-36F8-48E3-AE1B-BACBA965C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3629" y="4800600"/>
                <a:ext cx="363354" cy="469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6" grpId="0"/>
      <p:bldP spid="27657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00D31DB-63F3-441A-BF3D-6C344A2EF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Centripetal Force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EA42DA4-F48D-44E5-9C0A-0948156AE75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38138" y="1719263"/>
            <a:ext cx="6596062" cy="4376737"/>
          </a:xfrm>
        </p:spPr>
        <p:txBody>
          <a:bodyPr/>
          <a:lstStyle/>
          <a:p>
            <a:r>
              <a:rPr lang="en-US" altLang="en-US" sz="2400" dirty="0"/>
              <a:t>Centripetal force is determined by:</a:t>
            </a:r>
          </a:p>
          <a:p>
            <a:pPr lvl="1"/>
            <a:r>
              <a:rPr lang="en-US" altLang="en-US" sz="2200" dirty="0"/>
              <a:t>The mass of the object (</a:t>
            </a:r>
            <a:r>
              <a:rPr lang="en-US" altLang="en-US" sz="2200" b="1" dirty="0"/>
              <a:t>m</a:t>
            </a:r>
            <a:r>
              <a:rPr lang="en-US" altLang="en-US" sz="2200" dirty="0"/>
              <a:t>).</a:t>
            </a:r>
          </a:p>
          <a:p>
            <a:pPr lvl="1"/>
            <a:r>
              <a:rPr lang="en-US" altLang="en-US" sz="2200" dirty="0"/>
              <a:t>The speed of the object around the circle (</a:t>
            </a:r>
            <a:r>
              <a:rPr lang="en-US" altLang="en-US" sz="2200" b="1" dirty="0"/>
              <a:t>v</a:t>
            </a:r>
            <a:r>
              <a:rPr lang="en-US" altLang="en-US" sz="2200" dirty="0"/>
              <a:t>).</a:t>
            </a:r>
          </a:p>
          <a:p>
            <a:pPr lvl="1"/>
            <a:r>
              <a:rPr lang="en-US" altLang="en-US" sz="2200" dirty="0"/>
              <a:t>The radius of the circle (</a:t>
            </a:r>
            <a:r>
              <a:rPr lang="en-US" altLang="en-US" sz="2200" b="1" dirty="0"/>
              <a:t>r</a:t>
            </a:r>
            <a:r>
              <a:rPr lang="en-US" altLang="en-US" sz="2200" dirty="0"/>
              <a:t>).</a:t>
            </a:r>
          </a:p>
          <a:p>
            <a:r>
              <a:rPr lang="en-US" altLang="en-US" sz="2400" dirty="0"/>
              <a:t>Using Newton’s 2</a:t>
            </a:r>
            <a:r>
              <a:rPr lang="en-US" altLang="en-US" sz="2400" baseline="30000" dirty="0"/>
              <a:t>nd</a:t>
            </a:r>
            <a:r>
              <a:rPr lang="en-US" altLang="en-US" sz="2400" dirty="0"/>
              <a:t> Law of Motion (F</a:t>
            </a:r>
            <a:r>
              <a:rPr lang="en-US" altLang="en-US" sz="2400" baseline="-25000" dirty="0"/>
              <a:t>c</a:t>
            </a:r>
            <a:r>
              <a:rPr lang="en-US" altLang="en-US" sz="2400" dirty="0"/>
              <a:t> = ma</a:t>
            </a:r>
            <a:r>
              <a:rPr lang="en-US" altLang="en-US" sz="2400" baseline="-25000" dirty="0"/>
              <a:t>c</a:t>
            </a:r>
            <a:r>
              <a:rPr lang="en-US" altLang="en-US" sz="2400" dirty="0"/>
              <a:t>), centripetal force is mathematically represented as follows: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 lvl="1">
              <a:buFontTx/>
              <a:buNone/>
            </a:pPr>
            <a:r>
              <a:rPr lang="en-US" altLang="en-US" sz="2400" dirty="0"/>
              <a:t>				</a:t>
            </a:r>
          </a:p>
          <a:p>
            <a:pPr lvl="1"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</a:rPr>
              <a:t>				</a:t>
            </a:r>
            <a:endParaRPr lang="en-US" altLang="en-US" sz="2400" b="1" dirty="0"/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E25F1606-0A36-4B0F-99C8-BAE3EA73C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6096000"/>
            <a:ext cx="6980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accent2"/>
                </a:solidFill>
              </a:rPr>
              <a:t>Note: Centripetal force is an unbalanced “net”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8" name="Object 6">
                <a:extLst>
                  <a:ext uri="{FF2B5EF4-FFF2-40B4-BE49-F238E27FC236}">
                    <a16:creationId xmlns:a16="http://schemas.microsoft.com/office/drawing/2014/main" id="{1EF79AD0-BDA7-44D5-81EE-35D358643F8A}"/>
                  </a:ext>
                </a:extLst>
              </p:cNvPr>
              <p:cNvSpPr txBox="1">
                <a:spLocks noGrp="1"/>
              </p:cNvSpPr>
              <p:nvPr>
                <p:ph sz="half" idx="2"/>
              </p:nvPr>
            </p:nvSpPr>
            <p:spPr bwMode="auto">
              <a:xfrm>
                <a:off x="3103564" y="4617746"/>
                <a:ext cx="1901574" cy="113790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8678" name="Object 6">
                <a:extLst>
                  <a:ext uri="{FF2B5EF4-FFF2-40B4-BE49-F238E27FC236}">
                    <a16:creationId xmlns:a16="http://schemas.microsoft.com/office/drawing/2014/main" id="{1EF79AD0-BDA7-44D5-81EE-35D358643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 bwMode="auto">
              <a:xfrm>
                <a:off x="3103564" y="4617746"/>
                <a:ext cx="1901574" cy="11379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80" name="Oval 8">
            <a:extLst>
              <a:ext uri="{FF2B5EF4-FFF2-40B4-BE49-F238E27FC236}">
                <a16:creationId xmlns:a16="http://schemas.microsoft.com/office/drawing/2014/main" id="{F50B03DA-61AD-4A97-BBF3-4BB0FA8839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73838" y="3759200"/>
            <a:ext cx="2286000" cy="2286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Oval 9">
            <a:extLst>
              <a:ext uri="{FF2B5EF4-FFF2-40B4-BE49-F238E27FC236}">
                <a16:creationId xmlns:a16="http://schemas.microsoft.com/office/drawing/2014/main" id="{22A08AE9-D842-4BCE-9D7C-052FC4A577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50163" y="3687763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85" name="Group 13">
            <a:extLst>
              <a:ext uri="{FF2B5EF4-FFF2-40B4-BE49-F238E27FC236}">
                <a16:creationId xmlns:a16="http://schemas.microsoft.com/office/drawing/2014/main" id="{12FE715D-08C4-48DB-BDA1-980FFF91519F}"/>
              </a:ext>
            </a:extLst>
          </p:cNvPr>
          <p:cNvGrpSpPr>
            <a:grpSpLocks/>
          </p:cNvGrpSpPr>
          <p:nvPr/>
        </p:nvGrpSpPr>
        <p:grpSpPr bwMode="auto">
          <a:xfrm>
            <a:off x="7477125" y="3759200"/>
            <a:ext cx="460375" cy="2305050"/>
            <a:chOff x="4710" y="2368"/>
            <a:chExt cx="290" cy="1230"/>
          </a:xfrm>
        </p:grpSpPr>
        <p:sp>
          <p:nvSpPr>
            <p:cNvPr id="28682" name="Line 10">
              <a:extLst>
                <a:ext uri="{FF2B5EF4-FFF2-40B4-BE49-F238E27FC236}">
                  <a16:creationId xmlns:a16="http://schemas.microsoft.com/office/drawing/2014/main" id="{19332224-43A8-48D3-8E04-CC2EA9F61C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5" y="2368"/>
              <a:ext cx="0" cy="384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Text Box 11">
              <a:extLst>
                <a:ext uri="{FF2B5EF4-FFF2-40B4-BE49-F238E27FC236}">
                  <a16:creationId xmlns:a16="http://schemas.microsoft.com/office/drawing/2014/main" id="{32485967-51A4-4F82-AD68-087586DF7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0" y="2702"/>
              <a:ext cx="290" cy="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 b="1" dirty="0">
                  <a:solidFill>
                    <a:schemeClr val="accent1"/>
                  </a:solidFill>
                </a:rPr>
                <a:t>F</a:t>
              </a:r>
              <a:r>
                <a:rPr lang="en-US" altLang="en-US" sz="2400" b="1" baseline="-25000" dirty="0">
                  <a:solidFill>
                    <a:schemeClr val="accent1"/>
                  </a:solidFill>
                </a:rPr>
                <a:t>c</a:t>
              </a:r>
            </a:p>
            <a:p>
              <a:endParaRPr lang="en-US" altLang="en-US" sz="2400" b="1" baseline="-25000" dirty="0">
                <a:solidFill>
                  <a:schemeClr val="accent1"/>
                </a:solidFill>
              </a:endParaRPr>
            </a:p>
            <a:p>
              <a:endParaRPr lang="en-US" altLang="en-US" sz="2400" b="1" baseline="-25000" dirty="0">
                <a:solidFill>
                  <a:schemeClr val="accent1"/>
                </a:solidFill>
              </a:endParaRPr>
            </a:p>
            <a:p>
              <a:endParaRPr lang="en-US" altLang="en-US" sz="2400" b="1" baseline="-25000" dirty="0">
                <a:solidFill>
                  <a:schemeClr val="accent1"/>
                </a:solidFill>
              </a:endParaRPr>
            </a:p>
            <a:p>
              <a:endParaRPr lang="en-US" altLang="en-US" sz="2400" b="1" baseline="-25000" dirty="0">
                <a:solidFill>
                  <a:schemeClr val="accent1"/>
                </a:solidFill>
              </a:endParaRPr>
            </a:p>
            <a:p>
              <a:endParaRPr lang="en-US" altLang="en-US" sz="2400" b="1" baseline="-25000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95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4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67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67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6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9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45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4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34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5450"/>
                            </p:stCondLst>
                            <p:childTnLst>
                              <p:par>
                                <p:cTn id="69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/>
      <p:bldP spid="28677" grpId="0"/>
      <p:bldP spid="2867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C36C05F-6340-48D9-AA1A-88BF99B7E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the Factors Affect Centripetal Motion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42735FC-3E85-43A7-9043-453659FE02D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695825" cy="4114800"/>
          </a:xfrm>
        </p:spPr>
        <p:txBody>
          <a:bodyPr/>
          <a:lstStyle/>
          <a:p>
            <a:r>
              <a:rPr lang="en-US" altLang="en-US" sz="2400"/>
              <a:t>Which graph shows the proper relationship with respect to force:</a:t>
            </a:r>
          </a:p>
          <a:p>
            <a:pPr lvl="1"/>
            <a:r>
              <a:rPr lang="en-US" altLang="en-US" sz="2000"/>
              <a:t>Force vs. Mass.</a:t>
            </a:r>
          </a:p>
          <a:p>
            <a:pPr lvl="1"/>
            <a:endParaRPr lang="en-US" altLang="en-US" sz="2000"/>
          </a:p>
          <a:p>
            <a:pPr lvl="1"/>
            <a:endParaRPr lang="en-US" altLang="en-US" sz="2000"/>
          </a:p>
          <a:p>
            <a:pPr lvl="1"/>
            <a:endParaRPr lang="en-US" altLang="en-US" sz="2000"/>
          </a:p>
          <a:p>
            <a:pPr lvl="1"/>
            <a:r>
              <a:rPr lang="en-US" altLang="en-US" sz="2000"/>
              <a:t>Force vs. Speed.</a:t>
            </a:r>
          </a:p>
          <a:p>
            <a:pPr lvl="1"/>
            <a:endParaRPr lang="en-US" altLang="en-US" sz="2000"/>
          </a:p>
          <a:p>
            <a:pPr lvl="1"/>
            <a:endParaRPr lang="en-US" altLang="en-US" sz="2000"/>
          </a:p>
          <a:p>
            <a:pPr lvl="1"/>
            <a:endParaRPr lang="en-US" altLang="en-US" sz="2000"/>
          </a:p>
          <a:p>
            <a:pPr lvl="1"/>
            <a:r>
              <a:rPr lang="en-US" altLang="en-US" sz="2000"/>
              <a:t>Force vs. Radius.</a:t>
            </a:r>
          </a:p>
        </p:txBody>
      </p:sp>
      <p:grpSp>
        <p:nvGrpSpPr>
          <p:cNvPr id="29700" name="Group 4">
            <a:extLst>
              <a:ext uri="{FF2B5EF4-FFF2-40B4-BE49-F238E27FC236}">
                <a16:creationId xmlns:a16="http://schemas.microsoft.com/office/drawing/2014/main" id="{459212E2-4799-4956-B4EE-692E017F56B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97663" y="3414713"/>
            <a:ext cx="1985962" cy="1657350"/>
            <a:chOff x="3224" y="2626"/>
            <a:chExt cx="1692" cy="1412"/>
          </a:xfrm>
        </p:grpSpPr>
        <p:sp>
          <p:nvSpPr>
            <p:cNvPr id="29701" name="Rectangle 5">
              <a:extLst>
                <a:ext uri="{FF2B5EF4-FFF2-40B4-BE49-F238E27FC236}">
                  <a16:creationId xmlns:a16="http://schemas.microsoft.com/office/drawing/2014/main" id="{4FE8D33C-B901-44EF-9841-025C2D0FC6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24" y="2626"/>
              <a:ext cx="1692" cy="14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>
                <a:latin typeface="Tahoma" panose="020B0604030504040204" pitchFamily="34" charset="0"/>
              </a:endParaRPr>
            </a:p>
          </p:txBody>
        </p:sp>
        <p:sp>
          <p:nvSpPr>
            <p:cNvPr id="29702" name="Text Box 6">
              <a:extLst>
                <a:ext uri="{FF2B5EF4-FFF2-40B4-BE49-F238E27FC236}">
                  <a16:creationId xmlns:a16="http://schemas.microsoft.com/office/drawing/2014/main" id="{BF94D9AA-5966-4CB3-88C6-9421636B298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553" y="3781"/>
              <a:ext cx="102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03" name="Line 7">
              <a:extLst>
                <a:ext uri="{FF2B5EF4-FFF2-40B4-BE49-F238E27FC236}">
                  <a16:creationId xmlns:a16="http://schemas.microsoft.com/office/drawing/2014/main" id="{CEA05D64-7A12-41E1-86E4-23D9BF98D06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53" y="2737"/>
              <a:ext cx="6" cy="10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Line 8">
              <a:extLst>
                <a:ext uri="{FF2B5EF4-FFF2-40B4-BE49-F238E27FC236}">
                  <a16:creationId xmlns:a16="http://schemas.microsoft.com/office/drawing/2014/main" id="{6FA4884D-C3A7-4224-A47D-36BE15121BB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59" y="3770"/>
              <a:ext cx="1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WordArt 9">
              <a:extLst>
                <a:ext uri="{FF2B5EF4-FFF2-40B4-BE49-F238E27FC236}">
                  <a16:creationId xmlns:a16="http://schemas.microsoft.com/office/drawing/2014/main" id="{6DF262E6-0E00-421D-B808-97A6E6CCC21B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 rot="-5400000">
              <a:off x="3125" y="3146"/>
              <a:ext cx="419" cy="12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1000" kern="1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Force</a:t>
              </a:r>
            </a:p>
          </p:txBody>
        </p:sp>
        <p:sp>
          <p:nvSpPr>
            <p:cNvPr id="29706" name="Arc 10">
              <a:extLst>
                <a:ext uri="{FF2B5EF4-FFF2-40B4-BE49-F238E27FC236}">
                  <a16:creationId xmlns:a16="http://schemas.microsoft.com/office/drawing/2014/main" id="{54824F4F-1A61-43F4-9158-3A4B21E3E0DE}"/>
                </a:ext>
              </a:extLst>
            </p:cNvPr>
            <p:cNvSpPr>
              <a:spLocks noChangeAspect="1"/>
            </p:cNvSpPr>
            <p:nvPr/>
          </p:nvSpPr>
          <p:spPr bwMode="auto">
            <a:xfrm rot="10658485">
              <a:off x="3598" y="2790"/>
              <a:ext cx="877" cy="8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07" name="Group 11">
            <a:extLst>
              <a:ext uri="{FF2B5EF4-FFF2-40B4-BE49-F238E27FC236}">
                <a16:creationId xmlns:a16="http://schemas.microsoft.com/office/drawing/2014/main" id="{F2FD89F6-2EAA-4336-A56B-2A14C6BDCC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02425" y="5145088"/>
            <a:ext cx="1985963" cy="1657350"/>
            <a:chOff x="582" y="2648"/>
            <a:chExt cx="1692" cy="1412"/>
          </a:xfrm>
        </p:grpSpPr>
        <p:sp>
          <p:nvSpPr>
            <p:cNvPr id="29708" name="Rectangle 12">
              <a:extLst>
                <a:ext uri="{FF2B5EF4-FFF2-40B4-BE49-F238E27FC236}">
                  <a16:creationId xmlns:a16="http://schemas.microsoft.com/office/drawing/2014/main" id="{34F4EAE5-5BCF-47BB-A0F5-918778D7F3F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2" y="2648"/>
              <a:ext cx="1692" cy="14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>
                <a:latin typeface="Tahoma" panose="020B0604030504040204" pitchFamily="34" charset="0"/>
              </a:endParaRPr>
            </a:p>
          </p:txBody>
        </p:sp>
        <p:sp>
          <p:nvSpPr>
            <p:cNvPr id="29709" name="Text Box 13">
              <a:extLst>
                <a:ext uri="{FF2B5EF4-FFF2-40B4-BE49-F238E27FC236}">
                  <a16:creationId xmlns:a16="http://schemas.microsoft.com/office/drawing/2014/main" id="{FB59FF84-E396-4A58-A7D2-FBA600DAD8B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911" y="3803"/>
              <a:ext cx="102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10" name="Line 14">
              <a:extLst>
                <a:ext uri="{FF2B5EF4-FFF2-40B4-BE49-F238E27FC236}">
                  <a16:creationId xmlns:a16="http://schemas.microsoft.com/office/drawing/2014/main" id="{75248231-C675-4FD4-8682-9457F3C0FEA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11" y="2759"/>
              <a:ext cx="6" cy="10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15">
              <a:extLst>
                <a:ext uri="{FF2B5EF4-FFF2-40B4-BE49-F238E27FC236}">
                  <a16:creationId xmlns:a16="http://schemas.microsoft.com/office/drawing/2014/main" id="{D692C5FD-A9F9-4694-93DC-1F44AAEC9A8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17" y="3792"/>
              <a:ext cx="1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WordArt 16">
              <a:extLst>
                <a:ext uri="{FF2B5EF4-FFF2-40B4-BE49-F238E27FC236}">
                  <a16:creationId xmlns:a16="http://schemas.microsoft.com/office/drawing/2014/main" id="{701AEC20-0E32-428B-BA67-EC04B9E99CC8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 rot="-5400000">
              <a:off x="483" y="3168"/>
              <a:ext cx="419" cy="12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1000" kern="1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Force</a:t>
              </a:r>
            </a:p>
          </p:txBody>
        </p:sp>
        <p:sp>
          <p:nvSpPr>
            <p:cNvPr id="29713" name="Line 17">
              <a:extLst>
                <a:ext uri="{FF2B5EF4-FFF2-40B4-BE49-F238E27FC236}">
                  <a16:creationId xmlns:a16="http://schemas.microsoft.com/office/drawing/2014/main" id="{CCA44E51-665C-4B06-AB93-172EE55E4DF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818" y="3122"/>
              <a:ext cx="789" cy="6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22" name="Group 26">
            <a:extLst>
              <a:ext uri="{FF2B5EF4-FFF2-40B4-BE49-F238E27FC236}">
                <a16:creationId xmlns:a16="http://schemas.microsoft.com/office/drawing/2014/main" id="{968826D1-71E3-4F9E-AEC0-6CF5D9C75B0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99250" y="1671638"/>
            <a:ext cx="2014538" cy="1681162"/>
            <a:chOff x="233" y="2743"/>
            <a:chExt cx="1692" cy="1412"/>
          </a:xfrm>
        </p:grpSpPr>
        <p:sp>
          <p:nvSpPr>
            <p:cNvPr id="29715" name="Rectangle 19">
              <a:extLst>
                <a:ext uri="{FF2B5EF4-FFF2-40B4-BE49-F238E27FC236}">
                  <a16:creationId xmlns:a16="http://schemas.microsoft.com/office/drawing/2014/main" id="{3AC1D96C-74E8-4BF2-B9B4-61A0DE51EF8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3" y="2743"/>
              <a:ext cx="1692" cy="14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>
                <a:latin typeface="Tahoma" panose="020B0604030504040204" pitchFamily="34" charset="0"/>
              </a:endParaRPr>
            </a:p>
          </p:txBody>
        </p:sp>
        <p:sp>
          <p:nvSpPr>
            <p:cNvPr id="29716" name="Text Box 20">
              <a:extLst>
                <a:ext uri="{FF2B5EF4-FFF2-40B4-BE49-F238E27FC236}">
                  <a16:creationId xmlns:a16="http://schemas.microsoft.com/office/drawing/2014/main" id="{0313555A-6249-4FF0-9AB4-5479A788345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62" y="3898"/>
              <a:ext cx="102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17" name="Line 21">
              <a:extLst>
                <a:ext uri="{FF2B5EF4-FFF2-40B4-BE49-F238E27FC236}">
                  <a16:creationId xmlns:a16="http://schemas.microsoft.com/office/drawing/2014/main" id="{40DE68EB-E6AC-4EBD-99D4-C45B44738A1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62" y="2854"/>
              <a:ext cx="6" cy="10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Line 22">
              <a:extLst>
                <a:ext uri="{FF2B5EF4-FFF2-40B4-BE49-F238E27FC236}">
                  <a16:creationId xmlns:a16="http://schemas.microsoft.com/office/drawing/2014/main" id="{48ADD7B3-22FB-44F4-9FE5-D33944C7952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68" y="3887"/>
              <a:ext cx="1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WordArt 23">
              <a:extLst>
                <a:ext uri="{FF2B5EF4-FFF2-40B4-BE49-F238E27FC236}">
                  <a16:creationId xmlns:a16="http://schemas.microsoft.com/office/drawing/2014/main" id="{74108B90-9329-4B7E-8586-FACA65CB7FB8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 rot="-5400000">
              <a:off x="134" y="3263"/>
              <a:ext cx="419" cy="12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1000" kern="1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Force</a:t>
              </a:r>
            </a:p>
          </p:txBody>
        </p:sp>
        <p:sp>
          <p:nvSpPr>
            <p:cNvPr id="29720" name="Arc 24">
              <a:extLst>
                <a:ext uri="{FF2B5EF4-FFF2-40B4-BE49-F238E27FC236}">
                  <a16:creationId xmlns:a16="http://schemas.microsoft.com/office/drawing/2014/main" id="{7C8505FC-5941-46EE-89D1-8DD55EAC6E0A}"/>
                </a:ext>
              </a:extLst>
            </p:cNvPr>
            <p:cNvSpPr>
              <a:spLocks noChangeAspect="1"/>
            </p:cNvSpPr>
            <p:nvPr/>
          </p:nvSpPr>
          <p:spPr bwMode="auto">
            <a:xfrm rot="5258485">
              <a:off x="607" y="2907"/>
              <a:ext cx="877" cy="8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26" name="Rectangle 30">
            <a:extLst>
              <a:ext uri="{FF2B5EF4-FFF2-40B4-BE49-F238E27FC236}">
                <a16:creationId xmlns:a16="http://schemas.microsoft.com/office/drawing/2014/main" id="{26FEE042-9568-49C2-B501-C0165CDBB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313" y="3013075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bg2"/>
                </a:solidFill>
                <a:latin typeface="Arial" panose="020B0604020202020204" pitchFamily="34" charset="0"/>
              </a:rPr>
              <a:t>Speed</a:t>
            </a:r>
          </a:p>
        </p:txBody>
      </p:sp>
      <p:sp>
        <p:nvSpPr>
          <p:cNvPr id="29727" name="Rectangle 31">
            <a:extLst>
              <a:ext uri="{FF2B5EF4-FFF2-40B4-BE49-F238E27FC236}">
                <a16:creationId xmlns:a16="http://schemas.microsoft.com/office/drawing/2014/main" id="{7BD3DAEF-0ABA-4D07-A526-24510360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9788" y="4738688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bg2"/>
                </a:solidFill>
                <a:latin typeface="Arial" panose="020B0604020202020204" pitchFamily="34" charset="0"/>
              </a:rPr>
              <a:t>Radius</a:t>
            </a:r>
          </a:p>
        </p:txBody>
      </p:sp>
      <p:sp>
        <p:nvSpPr>
          <p:cNvPr id="29728" name="Rectangle 32">
            <a:extLst>
              <a:ext uri="{FF2B5EF4-FFF2-40B4-BE49-F238E27FC236}">
                <a16:creationId xmlns:a16="http://schemas.microsoft.com/office/drawing/2014/main" id="{CDF166F4-186F-43CC-A4D2-CA43AB08F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463" y="6491288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bg2"/>
                </a:solidFill>
                <a:latin typeface="Arial" panose="020B0604020202020204" pitchFamily="34" charset="0"/>
              </a:rPr>
              <a:t>Mass</a:t>
            </a:r>
          </a:p>
        </p:txBody>
      </p:sp>
      <p:sp>
        <p:nvSpPr>
          <p:cNvPr id="29729" name="Line 33">
            <a:extLst>
              <a:ext uri="{FF2B5EF4-FFF2-40B4-BE49-F238E27FC236}">
                <a16:creationId xmlns:a16="http://schemas.microsoft.com/office/drawing/2014/main" id="{D1AAE127-4B5D-41C0-8C34-ACA263CE06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2463" y="3005138"/>
            <a:ext cx="3440112" cy="26844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0" name="Line 34">
            <a:extLst>
              <a:ext uri="{FF2B5EF4-FFF2-40B4-BE49-F238E27FC236}">
                <a16:creationId xmlns:a16="http://schemas.microsoft.com/office/drawing/2014/main" id="{77BDBABF-DE6D-4909-A86A-A451DD149B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36913" y="2844800"/>
            <a:ext cx="3425825" cy="16113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1" name="Line 35">
            <a:extLst>
              <a:ext uri="{FF2B5EF4-FFF2-40B4-BE49-F238E27FC236}">
                <a16:creationId xmlns:a16="http://schemas.microsoft.com/office/drawing/2014/main" id="{EDBC72C3-BC88-4119-A8C7-04580F0EED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24225" y="4340225"/>
            <a:ext cx="3352800" cy="15382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6">
                <a:extLst>
                  <a:ext uri="{FF2B5EF4-FFF2-40B4-BE49-F238E27FC236}">
                    <a16:creationId xmlns:a16="http://schemas.microsoft.com/office/drawing/2014/main" id="{36BD2D2D-5080-4C5E-95A4-BEC73FAFB8F1}"/>
                  </a:ext>
                </a:extLst>
              </p:cNvPr>
              <p:cNvSpPr txBox="1">
                <a:spLocks noGrp="1"/>
              </p:cNvSpPr>
              <p:nvPr>
                <p:ph sz="half" idx="2"/>
              </p:nvPr>
            </p:nvSpPr>
            <p:spPr bwMode="auto">
              <a:xfrm>
                <a:off x="7357888" y="280987"/>
                <a:ext cx="1556099" cy="104848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Object 6">
                <a:extLst>
                  <a:ext uri="{FF2B5EF4-FFF2-40B4-BE49-F238E27FC236}">
                    <a16:creationId xmlns:a16="http://schemas.microsoft.com/office/drawing/2014/main" id="{36BD2D2D-5080-4C5E-95A4-BEC73FAFB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 bwMode="auto">
              <a:xfrm>
                <a:off x="7357888" y="280987"/>
                <a:ext cx="1556099" cy="10484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 bldLvl="2"/>
      <p:bldP spid="29726" grpId="0"/>
      <p:bldP spid="29727" grpId="0"/>
      <p:bldP spid="29728" grpId="0"/>
      <p:bldP spid="3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4234F63-27B4-4C47-A798-62D300F9E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Objects that travel in circular paths.</a:t>
            </a:r>
            <a:br>
              <a:rPr lang="en-US" altLang="en-US" sz="4000" dirty="0"/>
            </a:br>
            <a:r>
              <a:rPr lang="en-US" altLang="en-US" sz="4000" dirty="0"/>
              <a:t> </a:t>
            </a:r>
            <a:r>
              <a:rPr lang="en-US" altLang="en-US" sz="4000" dirty="0">
                <a:solidFill>
                  <a:schemeClr val="bg2"/>
                </a:solidFill>
              </a:rPr>
              <a:t>What is the source of the force?</a:t>
            </a:r>
            <a:r>
              <a:rPr lang="en-US" altLang="en-US" sz="4000" dirty="0"/>
              <a:t> 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417C190-8010-4C38-811E-1A0A1BFABB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63391"/>
            <a:ext cx="7772400" cy="1470102"/>
          </a:xfrm>
        </p:spPr>
        <p:txBody>
          <a:bodyPr/>
          <a:lstStyle/>
          <a:p>
            <a:r>
              <a:rPr lang="en-US" altLang="en-US" sz="2400" dirty="0"/>
              <a:t>The Earth – Sun System:</a:t>
            </a:r>
            <a:endParaRPr lang="en-US" altLang="en-US" sz="2400" dirty="0">
              <a:solidFill>
                <a:schemeClr val="hlink"/>
              </a:solidFill>
            </a:endParaRPr>
          </a:p>
          <a:p>
            <a:r>
              <a:rPr lang="en-US" altLang="en-US" sz="2400" dirty="0"/>
              <a:t>A racecar traveling around a turn on the racetrack:</a:t>
            </a:r>
            <a:endParaRPr lang="en-US" altLang="en-US" sz="2800" dirty="0">
              <a:solidFill>
                <a:schemeClr val="hlink"/>
              </a:solidFill>
            </a:endParaRPr>
          </a:p>
          <a:p>
            <a:r>
              <a:rPr lang="en-US" altLang="en-US" sz="2400" dirty="0"/>
              <a:t>An athlete throwing the hammer:</a:t>
            </a:r>
          </a:p>
        </p:txBody>
      </p:sp>
      <p:pic>
        <p:nvPicPr>
          <p:cNvPr id="2054" name="Picture 6" descr="Transparent Planet Pictures - Space Facts">
            <a:extLst>
              <a:ext uri="{FF2B5EF4-FFF2-40B4-BE49-F238E27FC236}">
                <a16:creationId xmlns:a16="http://schemas.microsoft.com/office/drawing/2014/main" id="{F395EA8F-6B66-4277-A8CD-7562C67CC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126" y="3745992"/>
            <a:ext cx="1182843" cy="118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00D6ED-FE8A-48A7-8864-EC1E81255610}"/>
              </a:ext>
            </a:extLst>
          </p:cNvPr>
          <p:cNvSpPr txBox="1"/>
          <p:nvPr/>
        </p:nvSpPr>
        <p:spPr>
          <a:xfrm>
            <a:off x="3584097" y="1707996"/>
            <a:ext cx="15526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>
                <a:solidFill>
                  <a:schemeClr val="hlink"/>
                </a:solidFill>
              </a:rPr>
              <a:t>Gravity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651D32-FA29-4776-904E-258DB9F947F6}"/>
              </a:ext>
            </a:extLst>
          </p:cNvPr>
          <p:cNvSpPr txBox="1"/>
          <p:nvPr/>
        </p:nvSpPr>
        <p:spPr>
          <a:xfrm>
            <a:off x="6668428" y="2118061"/>
            <a:ext cx="13437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>
                <a:solidFill>
                  <a:schemeClr val="hlink"/>
                </a:solidFill>
              </a:rPr>
              <a:t>Friction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5E77A3-2EBA-4217-846D-952DA6CB0FC0}"/>
              </a:ext>
            </a:extLst>
          </p:cNvPr>
          <p:cNvSpPr txBox="1"/>
          <p:nvPr/>
        </p:nvSpPr>
        <p:spPr>
          <a:xfrm>
            <a:off x="4572000" y="2579726"/>
            <a:ext cx="12740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>
                <a:solidFill>
                  <a:schemeClr val="hlink"/>
                </a:solidFill>
              </a:rPr>
              <a:t>Tension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2C279F-8A89-4ADC-BFE7-EE322B68E544}"/>
              </a:ext>
            </a:extLst>
          </p:cNvPr>
          <p:cNvGrpSpPr/>
          <p:nvPr/>
        </p:nvGrpSpPr>
        <p:grpSpPr>
          <a:xfrm>
            <a:off x="4315475" y="2197541"/>
            <a:ext cx="535026" cy="4292471"/>
            <a:chOff x="4315475" y="1941430"/>
            <a:chExt cx="535026" cy="4615487"/>
          </a:xfrm>
        </p:grpSpPr>
        <p:pic>
          <p:nvPicPr>
            <p:cNvPr id="2050" name="Picture 2" descr="Global Members -">
              <a:extLst>
                <a:ext uri="{FF2B5EF4-FFF2-40B4-BE49-F238E27FC236}">
                  <a16:creationId xmlns:a16="http://schemas.microsoft.com/office/drawing/2014/main" id="{981C9CE8-E197-463D-A865-D82E6F76F9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clrChange>
                <a:clrFrom>
                  <a:srgbClr val="7B7B7B"/>
                </a:clrFrom>
                <a:clrTo>
                  <a:srgbClr val="7B7B7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681" y="1941430"/>
              <a:ext cx="406793" cy="393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89E6981-9D24-412B-A7AC-BAC602C2D0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5475" y="2196778"/>
              <a:ext cx="535026" cy="4360139"/>
              <a:chOff x="4722" y="2368"/>
              <a:chExt cx="290" cy="2288"/>
            </a:xfrm>
          </p:grpSpPr>
          <p:sp>
            <p:nvSpPr>
              <p:cNvPr id="15" name="Line 10">
                <a:extLst>
                  <a:ext uri="{FF2B5EF4-FFF2-40B4-BE49-F238E27FC236}">
                    <a16:creationId xmlns:a16="http://schemas.microsoft.com/office/drawing/2014/main" id="{2FB32329-7824-465C-AD5E-7140684A52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7" y="2368"/>
                <a:ext cx="0" cy="384"/>
              </a:xfrm>
              <a:prstGeom prst="line">
                <a:avLst/>
              </a:prstGeom>
              <a:noFill/>
              <a:ln w="444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11">
                <a:extLst>
                  <a:ext uri="{FF2B5EF4-FFF2-40B4-BE49-F238E27FC236}">
                    <a16:creationId xmlns:a16="http://schemas.microsoft.com/office/drawing/2014/main" id="{B4604F65-1E81-47E3-A292-1F9DD43136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2" y="2702"/>
                <a:ext cx="290" cy="19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400" b="1" dirty="0" err="1">
                    <a:solidFill>
                      <a:schemeClr val="accent1"/>
                    </a:solidFill>
                  </a:rPr>
                  <a:t>F</a:t>
                </a:r>
                <a:r>
                  <a:rPr lang="en-US" altLang="en-US" sz="2400" b="1" baseline="-25000" dirty="0" err="1">
                    <a:solidFill>
                      <a:schemeClr val="accent1"/>
                    </a:solidFill>
                  </a:rPr>
                  <a:t>g</a:t>
                </a:r>
                <a:endParaRPr lang="en-US" altLang="en-US" sz="2400" b="1" baseline="-25000" dirty="0">
                  <a:solidFill>
                    <a:schemeClr val="accent1"/>
                  </a:solidFill>
                </a:endParaRPr>
              </a:p>
              <a:p>
                <a:endParaRPr lang="en-US" altLang="en-US" sz="2400" b="1" baseline="-25000" dirty="0">
                  <a:solidFill>
                    <a:schemeClr val="accent1"/>
                  </a:solidFill>
                </a:endParaRPr>
              </a:p>
              <a:p>
                <a:endParaRPr lang="en-US" altLang="en-US" sz="2400" b="1" baseline="-25000" dirty="0">
                  <a:solidFill>
                    <a:schemeClr val="accent1"/>
                  </a:solidFill>
                </a:endParaRPr>
              </a:p>
              <a:p>
                <a:endParaRPr lang="en-US" altLang="en-US" sz="2400" b="1" baseline="-25000" dirty="0">
                  <a:solidFill>
                    <a:schemeClr val="accent1"/>
                  </a:solidFill>
                </a:endParaRPr>
              </a:p>
              <a:p>
                <a:endParaRPr lang="en-US" altLang="en-US" sz="2400" b="1" baseline="-25000" dirty="0">
                  <a:solidFill>
                    <a:schemeClr val="accent1"/>
                  </a:solidFill>
                </a:endParaRPr>
              </a:p>
              <a:p>
                <a:endParaRPr lang="en-US" altLang="en-US" sz="2400" b="1" baseline="-25000" dirty="0">
                  <a:solidFill>
                    <a:schemeClr val="accent1"/>
                  </a:solidFill>
                </a:endParaRPr>
              </a:p>
              <a:p>
                <a:endParaRPr lang="en-US" altLang="en-US" sz="2400" b="1" baseline="-25000" dirty="0">
                  <a:solidFill>
                    <a:schemeClr val="accent1"/>
                  </a:solidFill>
                </a:endParaRPr>
              </a:p>
              <a:p>
                <a:endParaRPr lang="en-US" altLang="en-US" sz="2400" b="1" baseline="-25000" dirty="0">
                  <a:solidFill>
                    <a:schemeClr val="accent1"/>
                  </a:solidFill>
                </a:endParaRPr>
              </a:p>
              <a:p>
                <a:endParaRPr lang="en-US" altLang="en-US" sz="2400" b="1" baseline="-25000" dirty="0">
                  <a:solidFill>
                    <a:schemeClr val="accent1"/>
                  </a:solidFill>
                </a:endParaRPr>
              </a:p>
              <a:p>
                <a:endParaRPr lang="en-US" altLang="en-US" sz="2400" b="1" baseline="-25000" dirty="0">
                  <a:solidFill>
                    <a:schemeClr val="accent1"/>
                  </a:solidFill>
                </a:endParaRPr>
              </a:p>
              <a:p>
                <a:endParaRPr lang="en-US" altLang="en-US" sz="2400" b="1" baseline="-25000" dirty="0">
                  <a:solidFill>
                    <a:schemeClr val="accent1"/>
                  </a:solidFill>
                </a:endParaRPr>
              </a:p>
              <a:p>
                <a:endParaRPr lang="en-US" altLang="en-US" sz="2400" b="1" baseline="-25000" dirty="0">
                  <a:solidFill>
                    <a:schemeClr val="accent1"/>
                  </a:solidFill>
                </a:endParaRPr>
              </a:p>
              <a:p>
                <a:endParaRPr lang="en-US" altLang="en-US" sz="2400" b="1" baseline="-25000" dirty="0">
                  <a:solidFill>
                    <a:schemeClr val="accent1"/>
                  </a:solidFill>
                </a:endParaRPr>
              </a:p>
              <a:p>
                <a:endParaRPr lang="en-US" altLang="en-US" sz="2400" b="1" baseline="-25000" dirty="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BAA8C6B5-9913-4829-8ACA-A5193E5EBFF2}"/>
              </a:ext>
            </a:extLst>
          </p:cNvPr>
          <p:cNvSpPr>
            <a:spLocks noChangeAspect="1"/>
          </p:cNvSpPr>
          <p:nvPr/>
        </p:nvSpPr>
        <p:spPr bwMode="auto">
          <a:xfrm>
            <a:off x="2622398" y="2971874"/>
            <a:ext cx="3763536" cy="3763536"/>
          </a:xfrm>
          <a:prstGeom prst="donut">
            <a:avLst/>
          </a:prstGeom>
          <a:solidFill>
            <a:schemeClr val="bg2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1" name="Oval 4">
            <a:extLst>
              <a:ext uri="{FF2B5EF4-FFF2-40B4-BE49-F238E27FC236}">
                <a16:creationId xmlns:a16="http://schemas.microsoft.com/office/drawing/2014/main" id="{1964E734-5645-4663-ACAB-2ECA7F6E1D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94469" y="3446729"/>
            <a:ext cx="2834268" cy="2834268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0CEF5C-1756-47F8-85A5-8ADA75066D11}"/>
              </a:ext>
            </a:extLst>
          </p:cNvPr>
          <p:cNvGrpSpPr/>
          <p:nvPr/>
        </p:nvGrpSpPr>
        <p:grpSpPr>
          <a:xfrm>
            <a:off x="2686790" y="4441875"/>
            <a:ext cx="3692304" cy="850745"/>
            <a:chOff x="2679353" y="4461312"/>
            <a:chExt cx="3692304" cy="850745"/>
          </a:xfrm>
        </p:grpSpPr>
        <p:pic>
          <p:nvPicPr>
            <p:cNvPr id="23" name="Picture 2" descr="Top Down Racing Game With Book &amp; Assets - Car Clipart Top View, HD Png  Download , Transparent Png Image - PNGitem">
              <a:extLst>
                <a:ext uri="{FF2B5EF4-FFF2-40B4-BE49-F238E27FC236}">
                  <a16:creationId xmlns:a16="http://schemas.microsoft.com/office/drawing/2014/main" id="{8C66792C-98AB-4F69-AD40-DEFBC2FAEB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710846" y="4651246"/>
              <a:ext cx="850745" cy="47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8E168C4-C434-4A0D-A986-616A9F93BCCE}"/>
                </a:ext>
              </a:extLst>
            </p:cNvPr>
            <p:cNvSpPr/>
            <p:nvPr/>
          </p:nvSpPr>
          <p:spPr bwMode="auto">
            <a:xfrm>
              <a:off x="2679353" y="4850219"/>
              <a:ext cx="45720" cy="45719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sp>
        <p:nvSpPr>
          <p:cNvPr id="26" name="Line 6">
            <a:extLst>
              <a:ext uri="{FF2B5EF4-FFF2-40B4-BE49-F238E27FC236}">
                <a16:creationId xmlns:a16="http://schemas.microsoft.com/office/drawing/2014/main" id="{2BA899F3-E531-4140-8314-629396C45A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1857" y="4930134"/>
            <a:ext cx="1219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12">
                <a:extLst>
                  <a:ext uri="{FF2B5EF4-FFF2-40B4-BE49-F238E27FC236}">
                    <a16:creationId xmlns:a16="http://schemas.microsoft.com/office/drawing/2014/main" id="{36022C69-765C-4040-ACE9-397FEBC083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0812" y="4553658"/>
                <a:ext cx="363354" cy="469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3200" b="1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3200" b="1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en-US" sz="3200" b="1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en-US" altLang="en-US" sz="3200" b="1" baseline="-25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7" name="Text Box 12">
                <a:extLst>
                  <a:ext uri="{FF2B5EF4-FFF2-40B4-BE49-F238E27FC236}">
                    <a16:creationId xmlns:a16="http://schemas.microsoft.com/office/drawing/2014/main" id="{36022C69-765C-4040-ACE9-397FEBC08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0812" y="4553658"/>
                <a:ext cx="363354" cy="469966"/>
              </a:xfrm>
              <a:prstGeom prst="rect">
                <a:avLst/>
              </a:prstGeom>
              <a:blipFill>
                <a:blip r:embed="rId6"/>
                <a:stretch>
                  <a:fillRect r="-43333" b="-246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6" name="Picture 8" descr="Swinging">
            <a:extLst>
              <a:ext uri="{FF2B5EF4-FFF2-40B4-BE49-F238E27FC236}">
                <a16:creationId xmlns:a16="http://schemas.microsoft.com/office/drawing/2014/main" id="{BDA687A5-F818-4D97-BF40-0C8508267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31" y="3052684"/>
            <a:ext cx="5389313" cy="376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Line 6">
            <a:extLst>
              <a:ext uri="{FF2B5EF4-FFF2-40B4-BE49-F238E27FC236}">
                <a16:creationId xmlns:a16="http://schemas.microsoft.com/office/drawing/2014/main" id="{63FF9164-E4B7-4F51-A2C0-BC17E26837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1300" y="4750810"/>
            <a:ext cx="1250693" cy="307334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12">
                <a:extLst>
                  <a:ext uri="{FF2B5EF4-FFF2-40B4-BE49-F238E27FC236}">
                    <a16:creationId xmlns:a16="http://schemas.microsoft.com/office/drawing/2014/main" id="{A8823A17-69F1-4A06-A3BB-37628C6514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3874" y="4727694"/>
                <a:ext cx="363354" cy="469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3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en-US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</m:oMath>
                  </m:oMathPara>
                </a14:m>
                <a:endParaRPr lang="en-US" altLang="en-US" sz="3200" b="1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Text Box 12">
                <a:extLst>
                  <a:ext uri="{FF2B5EF4-FFF2-40B4-BE49-F238E27FC236}">
                    <a16:creationId xmlns:a16="http://schemas.microsoft.com/office/drawing/2014/main" id="{A8823A17-69F1-4A06-A3BB-37628C651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3874" y="4727694"/>
                <a:ext cx="363354" cy="469966"/>
              </a:xfrm>
              <a:prstGeom prst="rect">
                <a:avLst/>
              </a:prstGeom>
              <a:blipFill>
                <a:blip r:embed="rId8"/>
                <a:stretch>
                  <a:fillRect r="-49153" b="-103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" descr="Global Members -">
            <a:extLst>
              <a:ext uri="{FF2B5EF4-FFF2-40B4-BE49-F238E27FC236}">
                <a16:creationId xmlns:a16="http://schemas.microsoft.com/office/drawing/2014/main" id="{F7BF9753-BA5E-4A05-84D1-9588280C50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7B7B7B"/>
              </a:clrFrom>
              <a:clrTo>
                <a:srgbClr val="7B7B7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681" y="2196135"/>
            <a:ext cx="406793" cy="36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300"/>
                            </p:stCondLst>
                            <p:childTnLst>
                              <p:par>
                                <p:cTn id="21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7.40741E-7 C 0.13073 7.40741E-7 0.23785 0.13449 0.23785 0.30046 C 0.23785 0.46713 0.13073 0.60324 1.94444E-6 0.60324 C -0.13073 0.60324 -0.23646 0.46713 -0.23646 0.30046 C -0.23646 0.13449 -0.13073 7.40741E-7 1.94444E-6 7.40741E-7 Z " pathEditMode="relative" rAng="0" ptsTypes="AAAAA">
                                      <p:cBhvr>
                                        <p:cTn id="22" dur="5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2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700"/>
                            </p:stCondLst>
                            <p:childTnLst>
                              <p:par>
                                <p:cTn id="68" presetID="8" presetClass="emph" presetSubtype="0" repeatCount="5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6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1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75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  <p:bldP spid="8" grpId="0"/>
      <p:bldP spid="10" grpId="0"/>
      <p:bldP spid="12" grpId="0"/>
      <p:bldP spid="20" grpId="0" animBg="1"/>
      <p:bldP spid="20" grpId="1" animBg="1"/>
      <p:bldP spid="21" grpId="0" animBg="1"/>
      <p:bldP spid="26" grpId="0" animBg="1"/>
      <p:bldP spid="27" grpId="0"/>
      <p:bldP spid="27" grpId="1"/>
      <p:bldP spid="28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DB7D1D3-CF07-427B-9558-A128D747E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Example #3: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B8F637B-62F9-40F2-A759-398A818A82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7693" y="1634232"/>
            <a:ext cx="8768614" cy="4114800"/>
          </a:xfrm>
        </p:spPr>
        <p:txBody>
          <a:bodyPr/>
          <a:lstStyle/>
          <a:p>
            <a:r>
              <a:rPr lang="en-US" altLang="en-US" sz="2400" dirty="0"/>
              <a:t>In example #2, you determined the centripetal acceleration of a race car traveling around a circular racetrack to be 4.4 m/s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.</a:t>
            </a:r>
          </a:p>
          <a:p>
            <a:pPr lvl="1"/>
            <a:r>
              <a:rPr lang="en-US" altLang="en-US" sz="2400" dirty="0"/>
              <a:t>Determine the frictional force acting on the 1500-kg racecar that will allow it to negotiate the turn.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>
                <a:extLst>
                  <a:ext uri="{FF2B5EF4-FFF2-40B4-BE49-F238E27FC236}">
                    <a16:creationId xmlns:a16="http://schemas.microsoft.com/office/drawing/2014/main" id="{38795B99-2240-4444-B23B-2F94AABB2323}"/>
                  </a:ext>
                </a:extLst>
              </p:cNvPr>
              <p:cNvSpPr txBox="1"/>
              <p:nvPr/>
            </p:nvSpPr>
            <p:spPr bwMode="auto">
              <a:xfrm>
                <a:off x="63824" y="6062334"/>
                <a:ext cx="2464069" cy="72599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  <a:effectLst/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Object 6">
                <a:extLst>
                  <a:ext uri="{FF2B5EF4-FFF2-40B4-BE49-F238E27FC236}">
                    <a16:creationId xmlns:a16="http://schemas.microsoft.com/office/drawing/2014/main" id="{38795B99-2240-4444-B23B-2F94AABB2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24" y="6062334"/>
                <a:ext cx="2464069" cy="725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00D031F0-9A1D-4F29-96D8-1DECD0817127}"/>
              </a:ext>
            </a:extLst>
          </p:cNvPr>
          <p:cNvSpPr/>
          <p:nvPr/>
        </p:nvSpPr>
        <p:spPr bwMode="auto">
          <a:xfrm>
            <a:off x="2697784" y="6423659"/>
            <a:ext cx="3108960" cy="1828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83987D93-F709-4C55-B1CD-76C5ACCDFA47}"/>
                  </a:ext>
                </a:extLst>
              </p:cNvPr>
              <p:cNvSpPr txBox="1"/>
              <p:nvPr/>
            </p:nvSpPr>
            <p:spPr bwMode="auto">
              <a:xfrm>
                <a:off x="5923289" y="6221369"/>
                <a:ext cx="3125066" cy="50739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(1500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)(4.4 </m:t>
                      </m:r>
                      <m:box>
                        <m:box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83987D93-F709-4C55-B1CD-76C5ACCDF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3289" y="6221369"/>
                <a:ext cx="3125066" cy="507391"/>
              </a:xfrm>
              <a:prstGeom prst="rect">
                <a:avLst/>
              </a:prstGeom>
              <a:blipFill>
                <a:blip r:embed="rId3"/>
                <a:stretch>
                  <a:fillRect l="-389" r="-973" b="-7059"/>
                </a:stretch>
              </a:blipFill>
              <a:ln>
                <a:solidFill>
                  <a:srgbClr val="00206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Right 10">
            <a:extLst>
              <a:ext uri="{FF2B5EF4-FFF2-40B4-BE49-F238E27FC236}">
                <a16:creationId xmlns:a16="http://schemas.microsoft.com/office/drawing/2014/main" id="{C83042BB-30F4-48F0-9CEC-6D8078B65585}"/>
              </a:ext>
            </a:extLst>
          </p:cNvPr>
          <p:cNvSpPr/>
          <p:nvPr/>
        </p:nvSpPr>
        <p:spPr bwMode="auto">
          <a:xfrm rot="16200000">
            <a:off x="7156243" y="5388974"/>
            <a:ext cx="1342724" cy="1828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bject 6">
                <a:extLst>
                  <a:ext uri="{FF2B5EF4-FFF2-40B4-BE49-F238E27FC236}">
                    <a16:creationId xmlns:a16="http://schemas.microsoft.com/office/drawing/2014/main" id="{F4204E4D-E5A4-478B-B5FF-A70883C7D65F}"/>
                  </a:ext>
                </a:extLst>
              </p:cNvPr>
              <p:cNvSpPr txBox="1"/>
              <p:nvPr/>
            </p:nvSpPr>
            <p:spPr bwMode="auto">
              <a:xfrm>
                <a:off x="6574083" y="4207556"/>
                <a:ext cx="2502664" cy="50827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6. 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Object 6">
                <a:extLst>
                  <a:ext uri="{FF2B5EF4-FFF2-40B4-BE49-F238E27FC236}">
                    <a16:creationId xmlns:a16="http://schemas.microsoft.com/office/drawing/2014/main" id="{F4204E4D-E5A4-478B-B5FF-A70883C7D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74083" y="4207556"/>
                <a:ext cx="2502664" cy="508279"/>
              </a:xfrm>
              <a:prstGeom prst="rect">
                <a:avLst/>
              </a:prstGeom>
              <a:blipFill>
                <a:blip r:embed="rId4"/>
                <a:stretch>
                  <a:fillRect l="-242" b="-8140"/>
                </a:stretch>
              </a:blipFill>
              <a:ln>
                <a:solidFill>
                  <a:srgbClr val="00206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ircle: Hollow 8">
            <a:extLst>
              <a:ext uri="{FF2B5EF4-FFF2-40B4-BE49-F238E27FC236}">
                <a16:creationId xmlns:a16="http://schemas.microsoft.com/office/drawing/2014/main" id="{1A079FE8-E108-45EC-9A7A-1542B79EE7A5}"/>
              </a:ext>
            </a:extLst>
          </p:cNvPr>
          <p:cNvSpPr>
            <a:spLocks noChangeAspect="1"/>
          </p:cNvSpPr>
          <p:nvPr/>
        </p:nvSpPr>
        <p:spPr bwMode="auto">
          <a:xfrm>
            <a:off x="3017824" y="3198420"/>
            <a:ext cx="3200400" cy="3200400"/>
          </a:xfrm>
          <a:prstGeom prst="donut">
            <a:avLst/>
          </a:prstGeom>
          <a:solidFill>
            <a:schemeClr val="bg2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Oval 4">
            <a:extLst>
              <a:ext uri="{FF2B5EF4-FFF2-40B4-BE49-F238E27FC236}">
                <a16:creationId xmlns:a16="http://schemas.microsoft.com/office/drawing/2014/main" id="{F1304FC3-72D3-49DF-B1E2-7139BFE7BD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46579" y="3620332"/>
            <a:ext cx="2377440" cy="237744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2" descr="Top Down Racing Game With Book &amp; Assets - Car Clipart Top View, HD Png  Download , Transparent Png Image - PNGitem">
            <a:extLst>
              <a:ext uri="{FF2B5EF4-FFF2-40B4-BE49-F238E27FC236}">
                <a16:creationId xmlns:a16="http://schemas.microsoft.com/office/drawing/2014/main" id="{04C7B4DD-278D-49D9-80DE-E76F64BB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709408" y="4637402"/>
            <a:ext cx="596764" cy="33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6">
            <a:extLst>
              <a:ext uri="{FF2B5EF4-FFF2-40B4-BE49-F238E27FC236}">
                <a16:creationId xmlns:a16="http://schemas.microsoft.com/office/drawing/2014/main" id="{65F304BE-537D-4C54-BD72-3FD1F9A392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0436" y="4824710"/>
            <a:ext cx="1219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69990CF2-56CC-40F0-9535-14A864E63E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76203" y="4521127"/>
                <a:ext cx="363354" cy="469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3200" b="1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3200" b="1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en-US" sz="3200" b="1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en-US" altLang="en-US" sz="3200" b="1" baseline="-25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69990CF2-56CC-40F0-9535-14A864E63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6203" y="4521127"/>
                <a:ext cx="363354" cy="469966"/>
              </a:xfrm>
              <a:prstGeom prst="rect">
                <a:avLst/>
              </a:prstGeom>
              <a:blipFill>
                <a:blip r:embed="rId6"/>
                <a:stretch>
                  <a:fillRect r="-44068" b="-233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6">
                <a:extLst>
                  <a:ext uri="{FF2B5EF4-FFF2-40B4-BE49-F238E27FC236}">
                    <a16:creationId xmlns:a16="http://schemas.microsoft.com/office/drawing/2014/main" id="{8D96CBC1-5E8B-4D8C-BDDC-A1A48B40E3B3}"/>
                  </a:ext>
                </a:extLst>
              </p:cNvPr>
              <p:cNvSpPr txBox="1"/>
              <p:nvPr/>
            </p:nvSpPr>
            <p:spPr bwMode="auto">
              <a:xfrm>
                <a:off x="493077" y="3687714"/>
                <a:ext cx="1443789" cy="50017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Object 6">
                <a:extLst>
                  <a:ext uri="{FF2B5EF4-FFF2-40B4-BE49-F238E27FC236}">
                    <a16:creationId xmlns:a16="http://schemas.microsoft.com/office/drawing/2014/main" id="{8D96CBC1-5E8B-4D8C-BDDC-A1A48B40E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077" y="3687714"/>
                <a:ext cx="1443789" cy="500171"/>
              </a:xfrm>
              <a:prstGeom prst="rect">
                <a:avLst/>
              </a:prstGeom>
              <a:blipFill>
                <a:blip r:embed="rId7"/>
                <a:stretch>
                  <a:fillRect l="-837" b="-8333"/>
                </a:stretch>
              </a:blipFill>
              <a:ln>
                <a:solidFill>
                  <a:srgbClr val="00206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Right 20">
            <a:extLst>
              <a:ext uri="{FF2B5EF4-FFF2-40B4-BE49-F238E27FC236}">
                <a16:creationId xmlns:a16="http://schemas.microsoft.com/office/drawing/2014/main" id="{6328EC59-E2E4-4C24-82FC-4E49BC96215B}"/>
              </a:ext>
            </a:extLst>
          </p:cNvPr>
          <p:cNvSpPr/>
          <p:nvPr/>
        </p:nvSpPr>
        <p:spPr bwMode="auto">
          <a:xfrm rot="5400000">
            <a:off x="993316" y="4436901"/>
            <a:ext cx="457200" cy="1828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6">
                <a:extLst>
                  <a:ext uri="{FF2B5EF4-FFF2-40B4-BE49-F238E27FC236}">
                    <a16:creationId xmlns:a16="http://schemas.microsoft.com/office/drawing/2014/main" id="{4C2693AE-A3B0-4CD2-8957-A8A7F0D25D73}"/>
                  </a:ext>
                </a:extLst>
              </p:cNvPr>
              <p:cNvSpPr txBox="1"/>
              <p:nvPr/>
            </p:nvSpPr>
            <p:spPr bwMode="auto">
              <a:xfrm>
                <a:off x="192014" y="4857816"/>
                <a:ext cx="2242685" cy="53458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  <a:effectLst/>
            </p:spPr>
            <p:txBody>
              <a:bodyPr>
                <a:no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</a:rPr>
                  <a:t>Since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𝑛𝑒𝑡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Object 6">
                <a:extLst>
                  <a:ext uri="{FF2B5EF4-FFF2-40B4-BE49-F238E27FC236}">
                    <a16:creationId xmlns:a16="http://schemas.microsoft.com/office/drawing/2014/main" id="{4C2693AE-A3B0-4CD2-8957-A8A7F0D25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014" y="4857816"/>
                <a:ext cx="2242685" cy="534587"/>
              </a:xfrm>
              <a:prstGeom prst="rect">
                <a:avLst/>
              </a:prstGeom>
              <a:blipFill>
                <a:blip r:embed="rId8"/>
                <a:stretch>
                  <a:fillRect t="-7778" b="-10000"/>
                </a:stretch>
              </a:blipFill>
              <a:ln>
                <a:solidFill>
                  <a:srgbClr val="00206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Right 22">
            <a:extLst>
              <a:ext uri="{FF2B5EF4-FFF2-40B4-BE49-F238E27FC236}">
                <a16:creationId xmlns:a16="http://schemas.microsoft.com/office/drawing/2014/main" id="{CC98F408-8441-4539-805E-425E7CD71F43}"/>
              </a:ext>
            </a:extLst>
          </p:cNvPr>
          <p:cNvSpPr/>
          <p:nvPr/>
        </p:nvSpPr>
        <p:spPr bwMode="auto">
          <a:xfrm rot="5400000">
            <a:off x="993316" y="5643075"/>
            <a:ext cx="457200" cy="1828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9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0" grpId="0" animBg="1"/>
      <p:bldP spid="11" grpId="0" animBg="1"/>
      <p:bldP spid="12" grpId="0" animBg="1"/>
      <p:bldP spid="9" grpId="0" animBg="1"/>
      <p:bldP spid="18" grpId="0"/>
      <p:bldP spid="19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1">
            <a:extLst>
              <a:ext uri="{FF2B5EF4-FFF2-40B4-BE49-F238E27FC236}">
                <a16:creationId xmlns:a16="http://schemas.microsoft.com/office/drawing/2014/main" id="{2ABA4E95-D0BA-46F1-A1D1-CD0BCC60FD53}"/>
              </a:ext>
            </a:extLst>
          </p:cNvPr>
          <p:cNvSpPr>
            <a:spLocks noChangeAspect="1"/>
          </p:cNvSpPr>
          <p:nvPr/>
        </p:nvSpPr>
        <p:spPr bwMode="auto">
          <a:xfrm>
            <a:off x="2614961" y="2991311"/>
            <a:ext cx="3763536" cy="3763536"/>
          </a:xfrm>
          <a:prstGeom prst="donut">
            <a:avLst/>
          </a:prstGeom>
          <a:solidFill>
            <a:schemeClr val="bg2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739F578-1A7C-4F66-AB14-C7B9547DB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path of objects.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62498D7-1024-4115-A43D-B7BDAFE251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6771" y="1728434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000" dirty="0"/>
              <a:t>If the centripetal force were suddenly removed from an object moving in a circular path, what trajectory (or path) would it follow?</a:t>
            </a:r>
          </a:p>
        </p:txBody>
      </p:sp>
      <p:sp>
        <p:nvSpPr>
          <p:cNvPr id="31748" name="Oval 4">
            <a:extLst>
              <a:ext uri="{FF2B5EF4-FFF2-40B4-BE49-F238E27FC236}">
                <a16:creationId xmlns:a16="http://schemas.microsoft.com/office/drawing/2014/main" id="{A927FB95-26AB-4311-A3A4-70637F8B82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87032" y="3466166"/>
            <a:ext cx="2834268" cy="2834268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26BBA8-6B2B-494C-9DBD-F86ABDBCC80C}"/>
              </a:ext>
            </a:extLst>
          </p:cNvPr>
          <p:cNvGrpSpPr/>
          <p:nvPr/>
        </p:nvGrpSpPr>
        <p:grpSpPr>
          <a:xfrm>
            <a:off x="2679353" y="4461312"/>
            <a:ext cx="3692304" cy="850745"/>
            <a:chOff x="2679353" y="4461312"/>
            <a:chExt cx="3692304" cy="850745"/>
          </a:xfrm>
        </p:grpSpPr>
        <p:pic>
          <p:nvPicPr>
            <p:cNvPr id="1026" name="Picture 2" descr="Top Down Racing Game With Book &amp; Assets - Car Clipart Top View, HD Png  Download , Transparent Png Image - PNGitem">
              <a:extLst>
                <a:ext uri="{FF2B5EF4-FFF2-40B4-BE49-F238E27FC236}">
                  <a16:creationId xmlns:a16="http://schemas.microsoft.com/office/drawing/2014/main" id="{62038EAB-F921-4FA8-970F-060853E8E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710846" y="4651246"/>
              <a:ext cx="850745" cy="47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93FB685-1D86-43BE-B166-09F76728D22C}"/>
                </a:ext>
              </a:extLst>
            </p:cNvPr>
            <p:cNvSpPr/>
            <p:nvPr/>
          </p:nvSpPr>
          <p:spPr bwMode="auto">
            <a:xfrm>
              <a:off x="2679353" y="4850219"/>
              <a:ext cx="45720" cy="45719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8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7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F7F4860-5BCE-45E5-A859-7481CE106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Which Path?</a:t>
            </a:r>
          </a:p>
        </p:txBody>
      </p:sp>
      <p:sp>
        <p:nvSpPr>
          <p:cNvPr id="32771" name="Oval 3">
            <a:extLst>
              <a:ext uri="{FF2B5EF4-FFF2-40B4-BE49-F238E27FC236}">
                <a16:creationId xmlns:a16="http://schemas.microsoft.com/office/drawing/2014/main" id="{7EECB1C4-A813-4C12-9E8C-2233EBCA67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3325" y="3657600"/>
            <a:ext cx="2514600" cy="2514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A11E5AC9-D4ED-46A6-8925-98EF8E7DC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1725" y="48006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Oval 5">
            <a:extLst>
              <a:ext uri="{FF2B5EF4-FFF2-40B4-BE49-F238E27FC236}">
                <a16:creationId xmlns:a16="http://schemas.microsoft.com/office/drawing/2014/main" id="{BB3E76F9-FECE-43D8-8449-70E01B55DC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52800" y="3657600"/>
            <a:ext cx="2514600" cy="2514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4D720A72-1ED1-419E-B74A-421FB845C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8006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Oval 7">
            <a:extLst>
              <a:ext uri="{FF2B5EF4-FFF2-40B4-BE49-F238E27FC236}">
                <a16:creationId xmlns:a16="http://schemas.microsoft.com/office/drawing/2014/main" id="{093D0EBF-D258-46A8-BADE-123B19D438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800" y="3657600"/>
            <a:ext cx="2514600" cy="2514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Rectangle 8">
            <a:extLst>
              <a:ext uri="{FF2B5EF4-FFF2-40B4-BE49-F238E27FC236}">
                <a16:creationId xmlns:a16="http://schemas.microsoft.com/office/drawing/2014/main" id="{8EC22CEC-D8E9-4E91-9033-FF186DB83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113" y="4797425"/>
            <a:ext cx="1047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9">
            <a:extLst>
              <a:ext uri="{FF2B5EF4-FFF2-40B4-BE49-F238E27FC236}">
                <a16:creationId xmlns:a16="http://schemas.microsoft.com/office/drawing/2014/main" id="{CF685E30-5FAC-4BAE-B484-79D3AF18E0A6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867400" y="2173288"/>
            <a:ext cx="0" cy="2627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Arc 10">
            <a:extLst>
              <a:ext uri="{FF2B5EF4-FFF2-40B4-BE49-F238E27FC236}">
                <a16:creationId xmlns:a16="http://schemas.microsoft.com/office/drawing/2014/main" id="{E5E421FE-BB67-4A54-A9EB-03C953E6395F}"/>
              </a:ext>
            </a:extLst>
          </p:cNvPr>
          <p:cNvSpPr>
            <a:spLocks/>
          </p:cNvSpPr>
          <p:nvPr/>
        </p:nvSpPr>
        <p:spPr bwMode="auto">
          <a:xfrm rot="18964883" flipV="1">
            <a:off x="7402513" y="2286000"/>
            <a:ext cx="1057275" cy="2741613"/>
          </a:xfrm>
          <a:custGeom>
            <a:avLst/>
            <a:gdLst>
              <a:gd name="G0" fmla="+- 0 0 0"/>
              <a:gd name="G1" fmla="+- 20127 0 0"/>
              <a:gd name="G2" fmla="+- 21600 0 0"/>
              <a:gd name="T0" fmla="*/ 7840 w 21600"/>
              <a:gd name="T1" fmla="*/ 0 h 26841"/>
              <a:gd name="T2" fmla="*/ 20530 w 21600"/>
              <a:gd name="T3" fmla="*/ 26841 h 26841"/>
              <a:gd name="T4" fmla="*/ 0 w 21600"/>
              <a:gd name="T5" fmla="*/ 20127 h 26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6841" fill="none" extrusionOk="0">
                <a:moveTo>
                  <a:pt x="7839" y="0"/>
                </a:moveTo>
                <a:cubicBezTo>
                  <a:pt x="16136" y="3231"/>
                  <a:pt x="21600" y="11223"/>
                  <a:pt x="21600" y="20127"/>
                </a:cubicBezTo>
                <a:cubicBezTo>
                  <a:pt x="21600" y="22407"/>
                  <a:pt x="21238" y="24673"/>
                  <a:pt x="20530" y="26841"/>
                </a:cubicBezTo>
              </a:path>
              <a:path w="21600" h="26841" stroke="0" extrusionOk="0">
                <a:moveTo>
                  <a:pt x="7839" y="0"/>
                </a:moveTo>
                <a:cubicBezTo>
                  <a:pt x="16136" y="3231"/>
                  <a:pt x="21600" y="11223"/>
                  <a:pt x="21600" y="20127"/>
                </a:cubicBezTo>
                <a:cubicBezTo>
                  <a:pt x="21600" y="22407"/>
                  <a:pt x="21238" y="24673"/>
                  <a:pt x="20530" y="26841"/>
                </a:cubicBezTo>
                <a:lnTo>
                  <a:pt x="0" y="2012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Arc 11">
            <a:extLst>
              <a:ext uri="{FF2B5EF4-FFF2-40B4-BE49-F238E27FC236}">
                <a16:creationId xmlns:a16="http://schemas.microsoft.com/office/drawing/2014/main" id="{0F123502-661D-4246-8EBE-F086DE59427C}"/>
              </a:ext>
            </a:extLst>
          </p:cNvPr>
          <p:cNvSpPr>
            <a:spLocks/>
          </p:cNvSpPr>
          <p:nvPr/>
        </p:nvSpPr>
        <p:spPr bwMode="auto">
          <a:xfrm rot="23111763" flipH="1" flipV="1">
            <a:off x="2909888" y="2173288"/>
            <a:ext cx="960437" cy="2830512"/>
          </a:xfrm>
          <a:custGeom>
            <a:avLst/>
            <a:gdLst>
              <a:gd name="G0" fmla="+- 0 0 0"/>
              <a:gd name="G1" fmla="+- 19269 0 0"/>
              <a:gd name="G2" fmla="+- 21600 0 0"/>
              <a:gd name="T0" fmla="*/ 9760 w 21600"/>
              <a:gd name="T1" fmla="*/ 0 h 24065"/>
              <a:gd name="T2" fmla="*/ 21061 w 21600"/>
              <a:gd name="T3" fmla="*/ 24065 h 24065"/>
              <a:gd name="T4" fmla="*/ 0 w 21600"/>
              <a:gd name="T5" fmla="*/ 19269 h 24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065" fill="none" extrusionOk="0">
                <a:moveTo>
                  <a:pt x="9760" y="-1"/>
                </a:moveTo>
                <a:cubicBezTo>
                  <a:pt x="17022" y="3678"/>
                  <a:pt x="21600" y="11127"/>
                  <a:pt x="21600" y="19269"/>
                </a:cubicBezTo>
                <a:cubicBezTo>
                  <a:pt x="21600" y="20882"/>
                  <a:pt x="21419" y="22491"/>
                  <a:pt x="21060" y="24064"/>
                </a:cubicBezTo>
              </a:path>
              <a:path w="21600" h="24065" stroke="0" extrusionOk="0">
                <a:moveTo>
                  <a:pt x="9760" y="-1"/>
                </a:moveTo>
                <a:cubicBezTo>
                  <a:pt x="17022" y="3678"/>
                  <a:pt x="21600" y="11127"/>
                  <a:pt x="21600" y="19269"/>
                </a:cubicBezTo>
                <a:cubicBezTo>
                  <a:pt x="21600" y="20882"/>
                  <a:pt x="21419" y="22491"/>
                  <a:pt x="21060" y="24064"/>
                </a:cubicBezTo>
                <a:lnTo>
                  <a:pt x="0" y="1926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80" name="Group 12">
            <a:extLst>
              <a:ext uri="{FF2B5EF4-FFF2-40B4-BE49-F238E27FC236}">
                <a16:creationId xmlns:a16="http://schemas.microsoft.com/office/drawing/2014/main" id="{22566FEF-BA6F-45CE-8037-7D492C7D5D68}"/>
              </a:ext>
            </a:extLst>
          </p:cNvPr>
          <p:cNvGrpSpPr>
            <a:grpSpLocks/>
          </p:cNvGrpSpPr>
          <p:nvPr/>
        </p:nvGrpSpPr>
        <p:grpSpPr bwMode="auto">
          <a:xfrm>
            <a:off x="1279525" y="6284913"/>
            <a:ext cx="6651625" cy="420687"/>
            <a:chOff x="806" y="3959"/>
            <a:chExt cx="4190" cy="265"/>
          </a:xfrm>
        </p:grpSpPr>
        <p:sp>
          <p:nvSpPr>
            <p:cNvPr id="32781" name="Text Box 13">
              <a:extLst>
                <a:ext uri="{FF2B5EF4-FFF2-40B4-BE49-F238E27FC236}">
                  <a16:creationId xmlns:a16="http://schemas.microsoft.com/office/drawing/2014/main" id="{C40D48D6-1D18-442E-B0EE-A5B36A4CE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" y="3959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en-US" b="1">
                  <a:latin typeface="Arial" panose="020B0604020202020204" pitchFamily="34" charset="0"/>
                  <a:cs typeface="Arial" panose="020B0604020202020204" pitchFamily="34" charset="0"/>
                </a:rPr>
                <a:t>(a)</a:t>
              </a:r>
            </a:p>
          </p:txBody>
        </p:sp>
        <p:sp>
          <p:nvSpPr>
            <p:cNvPr id="32782" name="Text Box 14">
              <a:extLst>
                <a:ext uri="{FF2B5EF4-FFF2-40B4-BE49-F238E27FC236}">
                  <a16:creationId xmlns:a16="http://schemas.microsoft.com/office/drawing/2014/main" id="{9216497F-1AC4-4332-BB5F-79F8E9004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984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en-US" b="1">
                  <a:latin typeface="Arial" panose="020B0604020202020204" pitchFamily="34" charset="0"/>
                  <a:cs typeface="Arial" panose="020B0604020202020204" pitchFamily="34" charset="0"/>
                </a:rPr>
                <a:t>(b)</a:t>
              </a:r>
            </a:p>
          </p:txBody>
        </p:sp>
        <p:sp>
          <p:nvSpPr>
            <p:cNvPr id="32783" name="Text Box 15">
              <a:extLst>
                <a:ext uri="{FF2B5EF4-FFF2-40B4-BE49-F238E27FC236}">
                  <a16:creationId xmlns:a16="http://schemas.microsoft.com/office/drawing/2014/main" id="{C9B4F761-4FF1-4F4E-B318-E945CBE05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3993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en-US" b="1">
                  <a:latin typeface="Arial" panose="020B0604020202020204" pitchFamily="34" charset="0"/>
                  <a:cs typeface="Arial" panose="020B0604020202020204" pitchFamily="34" charset="0"/>
                </a:rPr>
                <a:t>(c)</a:t>
              </a:r>
            </a:p>
          </p:txBody>
        </p:sp>
      </p:grpSp>
      <p:sp>
        <p:nvSpPr>
          <p:cNvPr id="32784" name="Oval 16">
            <a:extLst>
              <a:ext uri="{FF2B5EF4-FFF2-40B4-BE49-F238E27FC236}">
                <a16:creationId xmlns:a16="http://schemas.microsoft.com/office/drawing/2014/main" id="{96894B11-9E02-46A3-AB6D-D857689ED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6281738"/>
            <a:ext cx="12954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Text Box 17">
            <a:extLst>
              <a:ext uri="{FF2B5EF4-FFF2-40B4-BE49-F238E27FC236}">
                <a16:creationId xmlns:a16="http://schemas.microsoft.com/office/drawing/2014/main" id="{4887D829-7EF2-4E4C-AC34-76CD313A9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3943350"/>
            <a:ext cx="7929563" cy="1927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</a:rPr>
              <a:t>Why?</a:t>
            </a:r>
          </a:p>
          <a:p>
            <a:pPr>
              <a:buFontTx/>
              <a:buChar char="•"/>
            </a:pPr>
            <a:r>
              <a:rPr lang="en-US" altLang="en-US" b="1">
                <a:solidFill>
                  <a:schemeClr val="accent2"/>
                </a:solidFill>
              </a:rPr>
              <a:t> Because of Inertia – An object in motion wants to remain in motion at constant speed in a straight line.</a:t>
            </a:r>
          </a:p>
          <a:p>
            <a:pPr>
              <a:buFontTx/>
              <a:buChar char="•"/>
            </a:pPr>
            <a:r>
              <a:rPr lang="en-US" altLang="en-US" b="1">
                <a:solidFill>
                  <a:schemeClr val="accent2"/>
                </a:solidFill>
              </a:rPr>
              <a:t> If the unbalanced centripetal force is removed, the object will continue in a straight path.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36 -0.175 C -0.04288 -0.15741 0.00712 -0.06273 -0.0059 0.0375 C -0.0191 0.13681 -0.09062 0.20347 -0.16528 0.18611 C -0.2401 0.16852 -0.28958 0.07292 -0.27674 -0.02639 C -0.26354 -0.12639 -0.19236 -0.19259 -0.11736 -0.175 Z " pathEditMode="relative" rAng="602276" ptsTypes="fffff">
                                      <p:cBhvr>
                                        <p:cTn id="13" dur="3000" spd="-100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1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91 3.7037E-7 L -0.00382 -0.06806 C -0.00365 -0.09236 0.00035 -0.12176 0.00417 -0.1456 C 0.00747 -0.16991 0.01128 -0.18657 0.01736 -0.21296 C 0.02587 -0.2537 0.03542 -0.28218 0.04184 -0.30486 L 0.0776 -0.39722 " pathEditMode="fixed" rAng="0" ptsTypes="FfafFF">
                                      <p:cBhvr>
                                        <p:cTn id="16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2" y="-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54 -0.1748 C -0.03906 -0.15723 0.01094 -0.06266 -0.00208 0.03745 C -0.01528 0.13664 -0.08681 0.20323 -0.16146 0.18589 C -0.23628 0.16832 -0.28594 0.07283 -0.27292 -0.02636 C -0.25972 -0.12625 -0.18854 -0.19237 -0.11354 -0.1748 Z " pathEditMode="relative" rAng="602276" ptsTypes="fffff">
                                      <p:cBhvr>
                                        <p:cTn id="30" dur="3000" spd="-100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18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64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9.82659E-7 L 3.33333E-6 -0.388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46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54 -0.1748 C -0.03906 -0.15723 0.01094 -0.06266 -0.00208 0.03745 C -0.01528 0.13664 -0.08681 0.20323 -0.16146 0.18589 C -0.23628 0.16832 -0.28594 0.07283 -0.27292 -0.02636 C -0.25972 -0.12625 -0.18854 -0.19237 -0.11354 -0.1748 Z " pathEditMode="relative" rAng="602276" ptsTypes="fffff">
                                      <p:cBhvr>
                                        <p:cTn id="47" dur="3000" spd="-100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18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49" presetID="51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6 -1.11111E-6 L -0.00277 -0.06944 L -0.01215 -0.11597 C -0.01493 -0.1287 -0.01632 -0.13287 -0.02152 -0.14861 C -0.02725 -0.16435 -0.03802 -0.1912 -0.04652 -0.20972 C -0.05642 -0.23333 -0.06545 -0.24606 -0.07257 -0.25903 C -0.08003 -0.27176 -0.07882 -0.26736 -0.09132 -0.2868 L -0.15451 -0.36389 " pathEditMode="relative" rAng="0" ptsTypes="FAfafaFF">
                                      <p:cBhvr>
                                        <p:cTn id="50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-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27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2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2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5" grpId="0" uiExpan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1273518-B80D-4E40-9701-68689236D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Example #4: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D16E84B-BA19-4664-BB26-0838C4DB0A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1.5 kg cart moves in a circular path of 1.3 meter radius at a constant speed of 2.0 m/s.</a:t>
            </a:r>
          </a:p>
          <a:p>
            <a:pPr lvl="1"/>
            <a:r>
              <a:rPr lang="en-US" altLang="en-US" dirty="0"/>
              <a:t>Determine the magnitude of the centripetal acceleration.</a:t>
            </a:r>
          </a:p>
          <a:p>
            <a:pPr lvl="1"/>
            <a:r>
              <a:rPr lang="en-US" altLang="en-US" dirty="0"/>
              <a:t>Determine the magnitude of the centripetal force.</a:t>
            </a:r>
          </a:p>
          <a:p>
            <a:pPr lvl="1"/>
            <a:r>
              <a:rPr lang="en-US" altLang="en-US" dirty="0"/>
              <a:t>Determine the period.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D4C9193-ED04-4BC4-ABC4-6C44CCA9C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Example #4: (cont.)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93DB122-6244-45AC-A498-DBC6F21A46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Centripetal Acceleration:</a:t>
            </a:r>
          </a:p>
          <a:p>
            <a:pPr lvl="1">
              <a:buFontTx/>
              <a:buNone/>
            </a:pPr>
            <a:r>
              <a:rPr lang="en-US" altLang="en-US"/>
              <a:t>a</a:t>
            </a:r>
            <a:r>
              <a:rPr lang="en-US" altLang="en-US" baseline="-25000"/>
              <a:t>c</a:t>
            </a:r>
            <a:r>
              <a:rPr lang="en-US" altLang="en-US"/>
              <a:t> = v</a:t>
            </a:r>
            <a:r>
              <a:rPr lang="en-US" altLang="en-US" baseline="30000"/>
              <a:t>2</a:t>
            </a:r>
            <a:r>
              <a:rPr lang="en-US" altLang="en-US"/>
              <a:t>/r = (2.0 m/s)</a:t>
            </a:r>
            <a:r>
              <a:rPr lang="en-US" altLang="en-US" baseline="30000"/>
              <a:t>2</a:t>
            </a:r>
            <a:r>
              <a:rPr lang="en-US" altLang="en-US"/>
              <a:t>/(1.3 m) = 3.1 m/s</a:t>
            </a:r>
            <a:r>
              <a:rPr lang="en-US" altLang="en-US" baseline="30000"/>
              <a:t>2</a:t>
            </a:r>
            <a:endParaRPr lang="en-US" altLang="en-US"/>
          </a:p>
          <a:p>
            <a:r>
              <a:rPr lang="en-US" altLang="en-US"/>
              <a:t>Centripetal Force:</a:t>
            </a:r>
          </a:p>
          <a:p>
            <a:pPr lvl="1">
              <a:buFontTx/>
              <a:buNone/>
            </a:pPr>
            <a:r>
              <a:rPr lang="en-US" altLang="en-US"/>
              <a:t>F</a:t>
            </a:r>
            <a:r>
              <a:rPr lang="en-US" altLang="en-US" baseline="-25000"/>
              <a:t>c</a:t>
            </a:r>
            <a:r>
              <a:rPr lang="en-US" altLang="en-US"/>
              <a:t> = ma</a:t>
            </a:r>
            <a:r>
              <a:rPr lang="en-US" altLang="en-US" baseline="-25000"/>
              <a:t>c</a:t>
            </a:r>
            <a:r>
              <a:rPr lang="en-US" altLang="en-US"/>
              <a:t> = (1.5 kg)(3.1 m/s</a:t>
            </a:r>
            <a:r>
              <a:rPr lang="en-US" altLang="en-US" baseline="30000"/>
              <a:t>2</a:t>
            </a:r>
            <a:r>
              <a:rPr lang="en-US" altLang="en-US"/>
              <a:t>) = 4.6 N</a:t>
            </a:r>
          </a:p>
          <a:p>
            <a:r>
              <a:rPr lang="en-US" altLang="en-US"/>
              <a:t>Period:</a:t>
            </a:r>
          </a:p>
          <a:p>
            <a:pPr lvl="1">
              <a:buFontTx/>
              <a:buNone/>
            </a:pPr>
            <a:r>
              <a:rPr lang="en-US" altLang="en-US"/>
              <a:t>T = C/v = 2</a:t>
            </a:r>
            <a:r>
              <a:rPr lang="en-US" altLang="en-US">
                <a:sym typeface="Symbol" panose="05050102010706020507" pitchFamily="18" charset="2"/>
              </a:rPr>
              <a:t></a:t>
            </a:r>
            <a:r>
              <a:rPr lang="en-US" altLang="en-US">
                <a:sym typeface="MT Symbol" pitchFamily="82" charset="2"/>
              </a:rPr>
              <a:t>r/v = 2</a:t>
            </a:r>
            <a:r>
              <a:rPr lang="en-US" altLang="en-US">
                <a:sym typeface="Symbol" panose="05050102010706020507" pitchFamily="18" charset="2"/>
              </a:rPr>
              <a:t></a:t>
            </a:r>
            <a:r>
              <a:rPr lang="en-US" altLang="en-US">
                <a:sym typeface="MT Symbol" pitchFamily="82" charset="2"/>
              </a:rPr>
              <a:t>(1.3 m)/(2.0 m/s) = 4.08 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659EA97-EA0E-48A2-AB28-D9DFE930B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Motion &amp; Forces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F34A93F-088B-49AC-98E3-8355E785D1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What you already know:</a:t>
            </a:r>
          </a:p>
          <a:p>
            <a:pPr lvl="1"/>
            <a:r>
              <a:rPr lang="en-US" altLang="en-US" sz="2400" dirty="0"/>
              <a:t>Velocity – a measure of the change in distance over time with direction.</a:t>
            </a:r>
          </a:p>
          <a:p>
            <a:pPr lvl="1"/>
            <a:r>
              <a:rPr lang="en-US" altLang="en-US" sz="2400" dirty="0"/>
              <a:t>Mass – A measure of the amount of matter an object contains.</a:t>
            </a:r>
          </a:p>
          <a:p>
            <a:pPr lvl="1"/>
            <a:r>
              <a:rPr lang="en-US" altLang="en-US" sz="2400" dirty="0"/>
              <a:t>Acceleration – A measure of the change in velocity over change in time.</a:t>
            </a:r>
          </a:p>
          <a:p>
            <a:pPr lvl="1"/>
            <a:r>
              <a:rPr lang="en-US" altLang="en-US" sz="2400" dirty="0"/>
              <a:t>A Net Force – A push or pull that is equal to the mass of the object multiplied by its acceleration (F = ma).</a:t>
            </a:r>
          </a:p>
          <a:p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98D8A09-36EE-4524-AB43-26E7A9424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Uniform Circular Motion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AB29BA6-E875-4963-A6F0-CC26AECE87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" y="1747838"/>
            <a:ext cx="7772400" cy="5110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Uniform circular motion is defined by any object that is moving at constant speed in a circular path.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Determining Speed: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The distance an object moving in a circular path is equal to the circumference (C = 2</a:t>
            </a:r>
            <a:r>
              <a:rPr lang="en-US" altLang="en-US" dirty="0">
                <a:sym typeface="Symbol" panose="05050102010706020507" pitchFamily="18" charset="2"/>
              </a:rPr>
              <a:t></a:t>
            </a:r>
            <a:r>
              <a:rPr lang="en-US" altLang="en-US" dirty="0">
                <a:sym typeface="MT Symbol" pitchFamily="82" charset="2"/>
              </a:rPr>
              <a:t>r).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ym typeface="MT Symbol" pitchFamily="82" charset="2"/>
              </a:rPr>
              <a:t>The time it takes an object to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dirty="0">
                <a:sym typeface="MT Symbol" pitchFamily="82" charset="2"/>
              </a:rPr>
              <a:t>	complete one revolution is called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dirty="0">
                <a:sym typeface="MT Symbol" pitchFamily="82" charset="2"/>
              </a:rPr>
              <a:t>	the period (T).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ym typeface="MT Symbol" pitchFamily="82" charset="2"/>
              </a:rPr>
              <a:t>It then follows that the speed of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dirty="0">
                <a:sym typeface="MT Symbol" pitchFamily="82" charset="2"/>
              </a:rPr>
              <a:t>	an object moving in a circular path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dirty="0">
                <a:sym typeface="MT Symbol" pitchFamily="82" charset="2"/>
              </a:rPr>
              <a:t>	can be determined by: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sz="2800" dirty="0">
                <a:sym typeface="MT Symbol" pitchFamily="82" charset="2"/>
              </a:rPr>
              <a:t>		    </a:t>
            </a:r>
            <a:r>
              <a:rPr lang="en-US" altLang="en-US" sz="2800" b="1" dirty="0">
                <a:solidFill>
                  <a:schemeClr val="accent1"/>
                </a:solidFill>
                <a:sym typeface="MT Symbol" pitchFamily="82" charset="2"/>
              </a:rPr>
              <a:t>v = d/t = C/T = 2</a:t>
            </a:r>
            <a:r>
              <a:rPr lang="en-US" altLang="en-US" sz="2800" b="1" dirty="0">
                <a:solidFill>
                  <a:schemeClr val="accent1"/>
                </a:solidFill>
                <a:sym typeface="Symbol" panose="05050102010706020507" pitchFamily="18" charset="2"/>
              </a:rPr>
              <a:t></a:t>
            </a:r>
            <a:r>
              <a:rPr lang="en-US" altLang="en-US" sz="2800" b="1" dirty="0">
                <a:solidFill>
                  <a:schemeClr val="accent1"/>
                </a:solidFill>
                <a:sym typeface="MT Symbol" pitchFamily="82" charset="2"/>
              </a:rPr>
              <a:t>r/T</a:t>
            </a:r>
          </a:p>
        </p:txBody>
      </p:sp>
      <p:sp>
        <p:nvSpPr>
          <p:cNvPr id="34820" name="Oval 4">
            <a:extLst>
              <a:ext uri="{FF2B5EF4-FFF2-40B4-BE49-F238E27FC236}">
                <a16:creationId xmlns:a16="http://schemas.microsoft.com/office/drawing/2014/main" id="{17966884-5BEF-43B1-A508-5427ACAA78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80125" y="3832225"/>
            <a:ext cx="2286000" cy="2286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Oval 5">
            <a:extLst>
              <a:ext uri="{FF2B5EF4-FFF2-40B4-BE49-F238E27FC236}">
                <a16:creationId xmlns:a16="http://schemas.microsoft.com/office/drawing/2014/main" id="{1E334FBF-DB6D-4BD7-A52A-560618CB42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56450" y="3760788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28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DB7D1D3-CF07-427B-9558-A128D747E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Example #1: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B8F637B-62F9-40F2-A759-398A818A82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1500 kg racecar takes 1 minute to complete one lap of a circular racetrack with a radius of 400. meters.</a:t>
            </a:r>
          </a:p>
          <a:p>
            <a:pPr lvl="1"/>
            <a:r>
              <a:rPr lang="en-US" altLang="en-US"/>
              <a:t>Determine the speed of the racecar.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0" name="Object 4">
                <a:extLst>
                  <a:ext uri="{FF2B5EF4-FFF2-40B4-BE49-F238E27FC236}">
                    <a16:creationId xmlns:a16="http://schemas.microsoft.com/office/drawing/2014/main" id="{7E5A240B-EC72-4BF4-A74A-3FC83E11CAA6}"/>
                  </a:ext>
                </a:extLst>
              </p:cNvPr>
              <p:cNvSpPr txBox="1"/>
              <p:nvPr/>
            </p:nvSpPr>
            <p:spPr bwMode="auto">
              <a:xfrm>
                <a:off x="3005455" y="4239429"/>
                <a:ext cx="2557947" cy="8802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9940" name="Object 4">
                <a:extLst>
                  <a:ext uri="{FF2B5EF4-FFF2-40B4-BE49-F238E27FC236}">
                    <a16:creationId xmlns:a16="http://schemas.microsoft.com/office/drawing/2014/main" id="{7E5A240B-EC72-4BF4-A74A-3FC83E11C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5455" y="4239429"/>
                <a:ext cx="2557947" cy="8802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41" name="Object 5">
                <a:extLst>
                  <a:ext uri="{FF2B5EF4-FFF2-40B4-BE49-F238E27FC236}">
                    <a16:creationId xmlns:a16="http://schemas.microsoft.com/office/drawing/2014/main" id="{F7C9A684-B5CF-47D5-A662-E0E1ABECCD17}"/>
                  </a:ext>
                </a:extLst>
              </p:cNvPr>
              <p:cNvSpPr txBox="1"/>
              <p:nvPr/>
            </p:nvSpPr>
            <p:spPr bwMode="auto">
              <a:xfrm>
                <a:off x="2459847" y="5468204"/>
                <a:ext cx="3649161" cy="88026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(400.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60.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=42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9941" name="Object 5">
                <a:extLst>
                  <a:ext uri="{FF2B5EF4-FFF2-40B4-BE49-F238E27FC236}">
                    <a16:creationId xmlns:a16="http://schemas.microsoft.com/office/drawing/2014/main" id="{F7C9A684-B5CF-47D5-A662-E0E1ABECC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9847" y="5468204"/>
                <a:ext cx="3649161" cy="8802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40" grpId="0" animBg="1"/>
      <p:bldP spid="399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98B436D-A6E3-490D-B3DB-BE3D1E26F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Uniform Circular Motion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F182B04-BFCF-4F15-A50E-BD298333D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" y="1733550"/>
            <a:ext cx="7772400" cy="5124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If an object is moving at constant speed in a circular path, can it be accelerating?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Yes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Although the speed may be constant,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dirty="0"/>
              <a:t>	the direction is changing.  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If direction is changing over time,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dirty="0"/>
              <a:t>	then the velocity must be changing.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Acceleration is the change in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dirty="0"/>
              <a:t>	velocity over time (a = </a:t>
            </a:r>
            <a:r>
              <a:rPr lang="en-US" altLang="en-US" dirty="0">
                <a:sym typeface="Symbol" panose="05050102010706020507" pitchFamily="18" charset="2"/>
              </a:rPr>
              <a:t></a:t>
            </a:r>
            <a:r>
              <a:rPr lang="en-US" altLang="en-US" dirty="0">
                <a:sym typeface="MT Symbol" pitchFamily="82" charset="2"/>
              </a:rPr>
              <a:t>v/</a:t>
            </a:r>
            <a:r>
              <a:rPr lang="en-US" altLang="en-US" dirty="0">
                <a:sym typeface="Symbol" panose="05050102010706020507" pitchFamily="18" charset="2"/>
              </a:rPr>
              <a:t></a:t>
            </a:r>
            <a:r>
              <a:rPr lang="en-US" altLang="en-US" dirty="0">
                <a:sym typeface="MT Symbol" pitchFamily="82" charset="2"/>
              </a:rPr>
              <a:t>t).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ym typeface="MT Symbol" pitchFamily="82" charset="2"/>
              </a:rPr>
              <a:t>And if the velocity is changing over time,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dirty="0">
                <a:sym typeface="MT Symbol" pitchFamily="82" charset="2"/>
              </a:rPr>
              <a:t>	then the object must be accelerating.</a:t>
            </a:r>
            <a:endParaRPr lang="en-US" altLang="en-US" dirty="0"/>
          </a:p>
        </p:txBody>
      </p:sp>
      <p:sp>
        <p:nvSpPr>
          <p:cNvPr id="4100" name="Oval 4">
            <a:extLst>
              <a:ext uri="{FF2B5EF4-FFF2-40B4-BE49-F238E27FC236}">
                <a16:creationId xmlns:a16="http://schemas.microsoft.com/office/drawing/2014/main" id="{D83EC395-D9E1-483D-9893-9A82B7E744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65875" y="3832225"/>
            <a:ext cx="2286000" cy="2286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Oval 5">
            <a:extLst>
              <a:ext uri="{FF2B5EF4-FFF2-40B4-BE49-F238E27FC236}">
                <a16:creationId xmlns:a16="http://schemas.microsoft.com/office/drawing/2014/main" id="{EC79CE76-BE3C-4B96-9A34-1DBA18CC41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42200" y="3760788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2" name="Group 16">
            <a:extLst>
              <a:ext uri="{FF2B5EF4-FFF2-40B4-BE49-F238E27FC236}">
                <a16:creationId xmlns:a16="http://schemas.microsoft.com/office/drawing/2014/main" id="{7A3E4E27-4924-4C05-B2BA-0F2DCAC60448}"/>
              </a:ext>
            </a:extLst>
          </p:cNvPr>
          <p:cNvGrpSpPr>
            <a:grpSpLocks/>
          </p:cNvGrpSpPr>
          <p:nvPr/>
        </p:nvGrpSpPr>
        <p:grpSpPr bwMode="auto">
          <a:xfrm>
            <a:off x="8486775" y="4978400"/>
            <a:ext cx="336550" cy="1292225"/>
            <a:chOff x="5166" y="3136"/>
            <a:chExt cx="212" cy="814"/>
          </a:xfrm>
        </p:grpSpPr>
        <p:sp>
          <p:nvSpPr>
            <p:cNvPr id="4102" name="Line 6">
              <a:extLst>
                <a:ext uri="{FF2B5EF4-FFF2-40B4-BE49-F238E27FC236}">
                  <a16:creationId xmlns:a16="http://schemas.microsoft.com/office/drawing/2014/main" id="{B4FED79B-91C6-4BCC-9902-F929CBFD9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1" y="3136"/>
              <a:ext cx="0" cy="594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Text Box 10">
              <a:extLst>
                <a:ext uri="{FF2B5EF4-FFF2-40B4-BE49-F238E27FC236}">
                  <a16:creationId xmlns:a16="http://schemas.microsoft.com/office/drawing/2014/main" id="{F87AA5EC-7A4A-4749-9940-F9AC93744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6" y="366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b="1">
                  <a:solidFill>
                    <a:schemeClr val="hlink"/>
                  </a:solidFill>
                </a:rPr>
                <a:t>v</a:t>
              </a:r>
            </a:p>
          </p:txBody>
        </p:sp>
      </p:grpSp>
      <p:grpSp>
        <p:nvGrpSpPr>
          <p:cNvPr id="4113" name="Group 17">
            <a:extLst>
              <a:ext uri="{FF2B5EF4-FFF2-40B4-BE49-F238E27FC236}">
                <a16:creationId xmlns:a16="http://schemas.microsoft.com/office/drawing/2014/main" id="{57FAD540-CA41-4F78-BB7E-68EEA7004A76}"/>
              </a:ext>
            </a:extLst>
          </p:cNvPr>
          <p:cNvGrpSpPr>
            <a:grpSpLocks/>
          </p:cNvGrpSpPr>
          <p:nvPr/>
        </p:nvGrpSpPr>
        <p:grpSpPr bwMode="auto">
          <a:xfrm>
            <a:off x="6276975" y="5851525"/>
            <a:ext cx="1241425" cy="457200"/>
            <a:chOff x="3774" y="3686"/>
            <a:chExt cx="782" cy="288"/>
          </a:xfrm>
        </p:grpSpPr>
        <p:sp>
          <p:nvSpPr>
            <p:cNvPr id="4103" name="Line 7">
              <a:extLst>
                <a:ext uri="{FF2B5EF4-FFF2-40B4-BE49-F238E27FC236}">
                  <a16:creationId xmlns:a16="http://schemas.microsoft.com/office/drawing/2014/main" id="{F9BB82DB-25B5-44AC-891B-97054DFD32F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259" y="3556"/>
              <a:ext cx="0" cy="594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Text Box 12">
              <a:extLst>
                <a:ext uri="{FF2B5EF4-FFF2-40B4-BE49-F238E27FC236}">
                  <a16:creationId xmlns:a16="http://schemas.microsoft.com/office/drawing/2014/main" id="{CEBFB427-6E9B-462B-B527-0964188059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4" y="3686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b="1">
                  <a:solidFill>
                    <a:schemeClr val="hlink"/>
                  </a:solidFill>
                </a:rPr>
                <a:t>v</a:t>
              </a:r>
            </a:p>
          </p:txBody>
        </p:sp>
      </p:grpSp>
      <p:grpSp>
        <p:nvGrpSpPr>
          <p:cNvPr id="4114" name="Group 18">
            <a:extLst>
              <a:ext uri="{FF2B5EF4-FFF2-40B4-BE49-F238E27FC236}">
                <a16:creationId xmlns:a16="http://schemas.microsoft.com/office/drawing/2014/main" id="{BC4C2271-4EED-4D01-9E0F-F45845B837DD}"/>
              </a:ext>
            </a:extLst>
          </p:cNvPr>
          <p:cNvGrpSpPr>
            <a:grpSpLocks/>
          </p:cNvGrpSpPr>
          <p:nvPr/>
        </p:nvGrpSpPr>
        <p:grpSpPr bwMode="auto">
          <a:xfrm>
            <a:off x="6194425" y="3597275"/>
            <a:ext cx="336550" cy="1365250"/>
            <a:chOff x="3722" y="2266"/>
            <a:chExt cx="212" cy="860"/>
          </a:xfrm>
        </p:grpSpPr>
        <p:sp>
          <p:nvSpPr>
            <p:cNvPr id="4104" name="Line 8">
              <a:extLst>
                <a:ext uri="{FF2B5EF4-FFF2-40B4-BE49-F238E27FC236}">
                  <a16:creationId xmlns:a16="http://schemas.microsoft.com/office/drawing/2014/main" id="{C9FCE181-C797-401B-9AF3-08EF3B0CFA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1" y="2532"/>
              <a:ext cx="0" cy="594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Text Box 13">
              <a:extLst>
                <a:ext uri="{FF2B5EF4-FFF2-40B4-BE49-F238E27FC236}">
                  <a16:creationId xmlns:a16="http://schemas.microsoft.com/office/drawing/2014/main" id="{332B8000-B328-478C-8F0C-4A0DD9CE3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2" y="2266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b="1">
                  <a:solidFill>
                    <a:schemeClr val="hlink"/>
                  </a:solidFill>
                </a:rPr>
                <a:t>v</a:t>
              </a:r>
            </a:p>
          </p:txBody>
        </p:sp>
      </p:grpSp>
      <p:grpSp>
        <p:nvGrpSpPr>
          <p:cNvPr id="4111" name="Group 15">
            <a:extLst>
              <a:ext uri="{FF2B5EF4-FFF2-40B4-BE49-F238E27FC236}">
                <a16:creationId xmlns:a16="http://schemas.microsoft.com/office/drawing/2014/main" id="{F17D25AC-80E0-415B-AA3D-9CBDF882FD5D}"/>
              </a:ext>
            </a:extLst>
          </p:cNvPr>
          <p:cNvGrpSpPr>
            <a:grpSpLocks/>
          </p:cNvGrpSpPr>
          <p:nvPr/>
        </p:nvGrpSpPr>
        <p:grpSpPr bwMode="auto">
          <a:xfrm>
            <a:off x="7496175" y="3578225"/>
            <a:ext cx="1263650" cy="457200"/>
            <a:chOff x="4542" y="2254"/>
            <a:chExt cx="796" cy="288"/>
          </a:xfrm>
        </p:grpSpPr>
        <p:sp>
          <p:nvSpPr>
            <p:cNvPr id="4105" name="Line 9">
              <a:extLst>
                <a:ext uri="{FF2B5EF4-FFF2-40B4-BE49-F238E27FC236}">
                  <a16:creationId xmlns:a16="http://schemas.microsoft.com/office/drawing/2014/main" id="{8E67C16C-81C8-495B-A929-A0D0CDCD0D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839" y="2116"/>
              <a:ext cx="0" cy="594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Text Box 14">
              <a:extLst>
                <a:ext uri="{FF2B5EF4-FFF2-40B4-BE49-F238E27FC236}">
                  <a16:creationId xmlns:a16="http://schemas.microsoft.com/office/drawing/2014/main" id="{984EF749-4276-48FA-A06B-4592310E57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6" y="225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b="1">
                  <a:solidFill>
                    <a:schemeClr val="hlink"/>
                  </a:solidFill>
                </a:rPr>
                <a:t>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pat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3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A694CF9-F1A1-4D51-932C-82BE9BB8C9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Circular Motion – Instantaneous Velocity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CBD4D20-56B7-4555-A17C-D6263FA07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835157"/>
            <a:ext cx="7772400" cy="4114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The velocity vector is at right angles to the position vector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The velocity vector is tangent to the circle at any given point along the circle.</a:t>
            </a:r>
          </a:p>
        </p:txBody>
      </p:sp>
      <p:sp>
        <p:nvSpPr>
          <p:cNvPr id="5136" name="Rectangle 16">
            <a:extLst>
              <a:ext uri="{FF2B5EF4-FFF2-40B4-BE49-F238E27FC236}">
                <a16:creationId xmlns:a16="http://schemas.microsoft.com/office/drawing/2014/main" id="{7CD01B96-285C-468D-B567-28F4274F5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278" y="3154461"/>
            <a:ext cx="3553816" cy="305126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0CCF2104-8571-489B-9D09-F839A1BF4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011" y="4929560"/>
            <a:ext cx="442833" cy="4613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2000" b="1" dirty="0">
                <a:solidFill>
                  <a:schemeClr val="tx2"/>
                </a:solidFill>
              </a:rPr>
              <a:t>v</a:t>
            </a:r>
            <a:r>
              <a:rPr lang="en-US" altLang="en-US" sz="2000" b="1" baseline="-25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09389302-E207-4A7C-9791-5EB5A7D29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254" y="3192463"/>
            <a:ext cx="479389" cy="6188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2000" b="1" dirty="0">
                <a:solidFill>
                  <a:schemeClr val="tx2"/>
                </a:solidFill>
              </a:rPr>
              <a:t>v</a:t>
            </a:r>
            <a:r>
              <a:rPr lang="en-US" altLang="en-US" sz="2000" b="1" baseline="-250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5127" name="Line 7">
            <a:extLst>
              <a:ext uri="{FF2B5EF4-FFF2-40B4-BE49-F238E27FC236}">
                <a16:creationId xmlns:a16="http://schemas.microsoft.com/office/drawing/2014/main" id="{34276D49-C3E9-44CF-9D79-84F97C98D5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0978" y="3454144"/>
            <a:ext cx="0" cy="162666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8">
            <a:extLst>
              <a:ext uri="{FF2B5EF4-FFF2-40B4-BE49-F238E27FC236}">
                <a16:creationId xmlns:a16="http://schemas.microsoft.com/office/drawing/2014/main" id="{E3F4AD09-3EB8-4291-963A-6ED79938C7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38357" y="5342489"/>
            <a:ext cx="1441958" cy="713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Oval 9">
            <a:extLst>
              <a:ext uri="{FF2B5EF4-FFF2-40B4-BE49-F238E27FC236}">
                <a16:creationId xmlns:a16="http://schemas.microsoft.com/office/drawing/2014/main" id="{F09D3247-7F77-4D20-8429-F9FEBC7948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5406" y="4030625"/>
            <a:ext cx="2045128" cy="21217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B95C58D1-4676-4612-B5FF-1BD004FEB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573" y="5086703"/>
            <a:ext cx="406906" cy="4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2000" dirty="0">
                <a:solidFill>
                  <a:schemeClr val="tx2"/>
                </a:solidFill>
                <a:sym typeface="Symbol" panose="05050102010706020507" pitchFamily="18" charset="2"/>
              </a:rPr>
              <a:t></a:t>
            </a:r>
            <a:endParaRPr lang="en-US" altLang="en-US" sz="2000" dirty="0">
              <a:solidFill>
                <a:schemeClr val="tx2"/>
              </a:solidFill>
            </a:endParaRP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78142026-BFD5-46B3-9662-E6AA59807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008" y="5440325"/>
            <a:ext cx="417133" cy="54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2000">
                <a:solidFill>
                  <a:schemeClr val="tx2"/>
                </a:solidFill>
              </a:rPr>
              <a:t>r</a:t>
            </a:r>
            <a:r>
              <a:rPr lang="en-US" altLang="en-US" sz="2000" baseline="-250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4B56C0B4-C2E4-4B2C-BF47-5D316E6C2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58" y="4609312"/>
            <a:ext cx="417132" cy="54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2000">
                <a:solidFill>
                  <a:schemeClr val="tx2"/>
                </a:solidFill>
              </a:rPr>
              <a:t>r</a:t>
            </a:r>
            <a:r>
              <a:rPr lang="en-US" altLang="en-US" sz="2000" baseline="-25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5134" name="Line 14">
            <a:extLst>
              <a:ext uri="{FF2B5EF4-FFF2-40B4-BE49-F238E27FC236}">
                <a16:creationId xmlns:a16="http://schemas.microsoft.com/office/drawing/2014/main" id="{08F60C61-88DF-4620-93D1-8897CBF803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5005" y="5083166"/>
            <a:ext cx="102597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15">
            <a:extLst>
              <a:ext uri="{FF2B5EF4-FFF2-40B4-BE49-F238E27FC236}">
                <a16:creationId xmlns:a16="http://schemas.microsoft.com/office/drawing/2014/main" id="{14DFB251-758D-4D93-AC5A-ED9CABAB2E4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05005" y="5083166"/>
            <a:ext cx="429477" cy="9653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Rectangle 19">
            <a:extLst>
              <a:ext uri="{FF2B5EF4-FFF2-40B4-BE49-F238E27FC236}">
                <a16:creationId xmlns:a16="http://schemas.microsoft.com/office/drawing/2014/main" id="{D2443611-9F11-47CC-B3DC-F573024E7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113" y="3235325"/>
            <a:ext cx="1768475" cy="15827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Line 31">
            <a:extLst>
              <a:ext uri="{FF2B5EF4-FFF2-40B4-BE49-F238E27FC236}">
                <a16:creationId xmlns:a16="http://schemas.microsoft.com/office/drawing/2014/main" id="{0E560DF4-AC24-4B18-BDF4-EC6CBBC86F8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30913" y="3708400"/>
            <a:ext cx="428625" cy="965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" name="Text Box 26">
            <a:extLst>
              <a:ext uri="{FF2B5EF4-FFF2-40B4-BE49-F238E27FC236}">
                <a16:creationId xmlns:a16="http://schemas.microsoft.com/office/drawing/2014/main" id="{2755E064-B6CA-42D9-B419-0BE073516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963" y="3711575"/>
            <a:ext cx="4841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2000" dirty="0">
                <a:solidFill>
                  <a:schemeClr val="tx2"/>
                </a:solidFill>
                <a:sym typeface="Symbol" panose="05050102010706020507" pitchFamily="18" charset="2"/>
              </a:rPr>
              <a:t></a:t>
            </a:r>
            <a:endParaRPr lang="en-US" altLang="en-US" sz="2000" dirty="0">
              <a:solidFill>
                <a:schemeClr val="tx2"/>
              </a:solidFill>
            </a:endParaRPr>
          </a:p>
        </p:txBody>
      </p:sp>
      <p:sp>
        <p:nvSpPr>
          <p:cNvPr id="5147" name="Text Box 27">
            <a:extLst>
              <a:ext uri="{FF2B5EF4-FFF2-40B4-BE49-F238E27FC236}">
                <a16:creationId xmlns:a16="http://schemas.microsoft.com/office/drawing/2014/main" id="{2987B7E6-EFDB-437D-B10B-FB9B37A71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850" y="3976688"/>
            <a:ext cx="39211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2000">
                <a:solidFill>
                  <a:schemeClr val="tx2"/>
                </a:solidFill>
              </a:rPr>
              <a:t>r</a:t>
            </a:r>
            <a:r>
              <a:rPr lang="en-US" altLang="en-US" sz="2000" baseline="-250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148" name="Text Box 28">
            <a:extLst>
              <a:ext uri="{FF2B5EF4-FFF2-40B4-BE49-F238E27FC236}">
                <a16:creationId xmlns:a16="http://schemas.microsoft.com/office/drawing/2014/main" id="{C682E4C1-B662-4B0A-B404-5F5549CC5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88" y="3235325"/>
            <a:ext cx="428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2000" dirty="0">
                <a:solidFill>
                  <a:schemeClr val="tx2"/>
                </a:solidFill>
              </a:rPr>
              <a:t>r</a:t>
            </a:r>
            <a:r>
              <a:rPr lang="en-US" altLang="en-US" sz="2000" baseline="-250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5150" name="Line 30">
            <a:extLst>
              <a:ext uri="{FF2B5EF4-FFF2-40B4-BE49-F238E27FC236}">
                <a16:creationId xmlns:a16="http://schemas.microsoft.com/office/drawing/2014/main" id="{1AC593DE-CD47-47A7-B8BC-2BE6C1C1F0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30913" y="3708400"/>
            <a:ext cx="1025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2" name="Line 32">
            <a:extLst>
              <a:ext uri="{FF2B5EF4-FFF2-40B4-BE49-F238E27FC236}">
                <a16:creationId xmlns:a16="http://schemas.microsoft.com/office/drawing/2014/main" id="{3D149621-C88A-40C5-B72A-17C450867F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59538" y="3708400"/>
            <a:ext cx="596900" cy="965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3" name="Text Box 33">
            <a:extLst>
              <a:ext uri="{FF2B5EF4-FFF2-40B4-BE49-F238E27FC236}">
                <a16:creationId xmlns:a16="http://schemas.microsoft.com/office/drawing/2014/main" id="{64BFB6F7-82CC-405E-A6CC-F636003CD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7675" y="4048125"/>
            <a:ext cx="56991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2000" dirty="0">
                <a:solidFill>
                  <a:schemeClr val="tx2"/>
                </a:solidFill>
                <a:sym typeface="Symbol" panose="05050102010706020507" pitchFamily="18" charset="2"/>
              </a:rPr>
              <a:t></a:t>
            </a:r>
            <a:r>
              <a:rPr lang="en-US" altLang="en-US" sz="2000" dirty="0">
                <a:solidFill>
                  <a:schemeClr val="tx2"/>
                </a:solidFill>
              </a:rPr>
              <a:t>r</a:t>
            </a:r>
            <a:endParaRPr lang="en-US" altLang="en-US" sz="2000" baseline="-25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55" name="Text Box 35">
                <a:extLst>
                  <a:ext uri="{FF2B5EF4-FFF2-40B4-BE49-F238E27FC236}">
                    <a16:creationId xmlns:a16="http://schemas.microsoft.com/office/drawing/2014/main" id="{53994C69-F41F-4688-BE5A-3DD1DFB6E4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3424" y="5205420"/>
                <a:ext cx="1365246" cy="78707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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MT Symbol" pitchFamily="82" charset="2"/>
                            </a:rPr>
                          </m:ctrlPr>
                        </m:fPr>
                        <m:num>
                          <m:r>
                            <a:rPr lang="en-US" alt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</m:t>
                          </m:r>
                          <m:r>
                            <a:rPr lang="en-US" alt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MT Symbol" pitchFamily="82" charset="2"/>
                            </a:rPr>
                            <m:t>𝑟</m:t>
                          </m:r>
                        </m:num>
                        <m:den>
                          <m:r>
                            <a:rPr lang="en-US" alt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</m:t>
                          </m:r>
                          <m:r>
                            <a:rPr lang="en-US" alt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MT Symbol" pitchFamily="82" charset="2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alt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155" name="Text Box 35">
                <a:extLst>
                  <a:ext uri="{FF2B5EF4-FFF2-40B4-BE49-F238E27FC236}">
                    <a16:creationId xmlns:a16="http://schemas.microsoft.com/office/drawing/2014/main" id="{53994C69-F41F-4688-BE5A-3DD1DFB6E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3424" y="5205420"/>
                <a:ext cx="1365246" cy="787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60" name="AutoShape 4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1C82772-E607-436F-AD28-6B25C499A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0100" y="6280150"/>
            <a:ext cx="723900" cy="57785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27">
            <a:extLst>
              <a:ext uri="{FF2B5EF4-FFF2-40B4-BE49-F238E27FC236}">
                <a16:creationId xmlns:a16="http://schemas.microsoft.com/office/drawing/2014/main" id="{8ED19FD4-971F-49E7-9B49-223329BD4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507" y="3982570"/>
            <a:ext cx="5222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2000" dirty="0">
                <a:solidFill>
                  <a:schemeClr val="tx2"/>
                </a:solidFill>
              </a:rPr>
              <a:t>-r</a:t>
            </a:r>
            <a:r>
              <a:rPr lang="en-US" altLang="en-US" sz="2000" baseline="-25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A12E36-97F9-41A6-8F44-906AE46E0FE0}"/>
              </a:ext>
            </a:extLst>
          </p:cNvPr>
          <p:cNvSpPr/>
          <p:nvPr/>
        </p:nvSpPr>
        <p:spPr bwMode="auto">
          <a:xfrm rot="20107775">
            <a:off x="2493229" y="5848929"/>
            <a:ext cx="190099" cy="167415"/>
          </a:xfrm>
          <a:prstGeom prst="rect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75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9" dur="2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49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-0.00851 -0.0120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75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42864 0.20023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1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 animBg="1"/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/>
      <p:bldP spid="5131" grpId="0"/>
      <p:bldP spid="5132" grpId="0"/>
      <p:bldP spid="5134" grpId="0" animBg="1"/>
      <p:bldP spid="5135" grpId="0" animBg="1"/>
      <p:bldP spid="5139" grpId="0" animBg="1"/>
      <p:bldP spid="5151" grpId="0" animBg="1"/>
      <p:bldP spid="5151" grpId="1" animBg="1"/>
      <p:bldP spid="5151" grpId="2" animBg="1" autoUpdateAnimBg="0"/>
      <p:bldP spid="5146" grpId="0"/>
      <p:bldP spid="5147" grpId="0"/>
      <p:bldP spid="5147" grpId="1"/>
      <p:bldP spid="5148" grpId="0"/>
      <p:bldP spid="5150" grpId="0" animBg="1"/>
      <p:bldP spid="5152" grpId="0" animBg="1"/>
      <p:bldP spid="5152" grpId="1" animBg="1"/>
      <p:bldP spid="5153" grpId="0"/>
      <p:bldP spid="5155" grpId="0" animBg="1"/>
      <p:bldP spid="34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5" name="Rectangle 21">
            <a:extLst>
              <a:ext uri="{FF2B5EF4-FFF2-40B4-BE49-F238E27FC236}">
                <a16:creationId xmlns:a16="http://schemas.microsoft.com/office/drawing/2014/main" id="{41E6CE14-9A2D-4950-AB27-AFD0D058B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2564" y="3194050"/>
            <a:ext cx="2285934" cy="19827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D763549B-A02E-428C-9F6D-642A9E1C84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Circular Motion – Centripetal Acceleration (a</a:t>
            </a:r>
            <a:r>
              <a:rPr lang="en-US" altLang="en-US" sz="4000" baseline="-25000"/>
              <a:t>c</a:t>
            </a:r>
            <a:r>
              <a:rPr lang="en-US" altLang="en-US" sz="4000"/>
              <a:t>)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B2B892D-1613-464A-A768-94F14EDD2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altLang="en-US" sz="2400" dirty="0"/>
              <a:t>The </a:t>
            </a:r>
            <a:r>
              <a:rPr lang="en-US" altLang="en-US" sz="2400" b="1" dirty="0">
                <a:solidFill>
                  <a:schemeClr val="accent1"/>
                </a:solidFill>
              </a:rPr>
              <a:t>acceleration</a:t>
            </a:r>
            <a:r>
              <a:rPr lang="en-US" altLang="en-US" sz="2400" dirty="0"/>
              <a:t> of an object moving in a circular path always </a:t>
            </a:r>
            <a:r>
              <a:rPr lang="en-US" altLang="en-US" sz="2400" b="1" dirty="0">
                <a:solidFill>
                  <a:schemeClr val="accent1"/>
                </a:solidFill>
              </a:rPr>
              <a:t>points towards the center of the circle</a:t>
            </a:r>
            <a:r>
              <a:rPr lang="en-US" altLang="en-US" sz="2400" dirty="0"/>
              <a:t>, and is perpendicular to the velocity vector.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FAD931D7-D547-48C7-94D3-43122317B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0" y="3192463"/>
            <a:ext cx="3544888" cy="29527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200908BF-7386-4F0D-B07D-5D0CA3B2C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653" y="4953571"/>
            <a:ext cx="442144" cy="505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2000" b="1" dirty="0">
                <a:solidFill>
                  <a:schemeClr val="tx2"/>
                </a:solidFill>
              </a:rPr>
              <a:t>v</a:t>
            </a:r>
            <a:r>
              <a:rPr lang="en-US" altLang="en-US" sz="2000" b="1" baseline="-25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AA4C34AD-A695-40A5-93CE-C6C01658D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670" y="3242612"/>
            <a:ext cx="515586" cy="52455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2000" b="1" dirty="0">
                <a:solidFill>
                  <a:schemeClr val="tx2"/>
                </a:solidFill>
              </a:rPr>
              <a:t>v</a:t>
            </a:r>
            <a:r>
              <a:rPr lang="en-US" altLang="en-US" sz="2000" b="1" baseline="-250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153" name="Oval 9">
            <a:extLst>
              <a:ext uri="{FF2B5EF4-FFF2-40B4-BE49-F238E27FC236}">
                <a16:creationId xmlns:a16="http://schemas.microsoft.com/office/drawing/2014/main" id="{E437E2BC-EAFF-4F2D-AE2A-AFCD38B7B6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5850" y="4022725"/>
            <a:ext cx="2044700" cy="21224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6" name="Text Box 12">
                <a:extLst>
                  <a:ext uri="{FF2B5EF4-FFF2-40B4-BE49-F238E27FC236}">
                    <a16:creationId xmlns:a16="http://schemas.microsoft.com/office/drawing/2014/main" id="{3FAE6BE6-FE32-409D-9456-7CB1789F5B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8453" y="5329998"/>
                <a:ext cx="363354" cy="469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en-US" sz="2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n-US" altLang="en-US" sz="2000" b="1" baseline="-25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156" name="Text Box 12">
                <a:extLst>
                  <a:ext uri="{FF2B5EF4-FFF2-40B4-BE49-F238E27FC236}">
                    <a16:creationId xmlns:a16="http://schemas.microsoft.com/office/drawing/2014/main" id="{3FAE6BE6-FE32-409D-9456-7CB1789F5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8453" y="5329998"/>
                <a:ext cx="363354" cy="469966"/>
              </a:xfrm>
              <a:prstGeom prst="rect">
                <a:avLst/>
              </a:prstGeom>
              <a:blipFill>
                <a:blip r:embed="rId2"/>
                <a:stretch>
                  <a:fillRect r="-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68" name="Text Box 24">
                <a:extLst>
                  <a:ext uri="{FF2B5EF4-FFF2-40B4-BE49-F238E27FC236}">
                    <a16:creationId xmlns:a16="http://schemas.microsoft.com/office/drawing/2014/main" id="{848ABE13-F5E5-4411-8873-01F6944554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3425" y="5348288"/>
                <a:ext cx="1464952" cy="78470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4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MT Symbol" pitchFamily="82" charset="2"/>
                            </a:rPr>
                          </m:ctrlPr>
                        </m:fPr>
                        <m:num>
                          <m:r>
                            <a:rPr lang="en-US" alt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</m:t>
                          </m:r>
                          <m:r>
                            <a:rPr lang="en-US" alt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MT Symbol" pitchFamily="82" charset="2"/>
                            </a:rPr>
                            <m:t>𝑣</m:t>
                          </m:r>
                        </m:num>
                        <m:den>
                          <m:r>
                            <a:rPr lang="en-US" altLang="en-US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</m:t>
                          </m:r>
                          <m:r>
                            <a:rPr lang="en-US" altLang="en-US" sz="24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MT Symbol" pitchFamily="82" charset="2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altLang="en-US" sz="2400" dirty="0">
                  <a:solidFill>
                    <a:schemeClr val="tx2"/>
                  </a:solidFill>
                  <a:sym typeface="MT Symbol" pitchFamily="82" charset="2"/>
                </a:endParaRPr>
              </a:p>
            </p:txBody>
          </p:sp>
        </mc:Choice>
        <mc:Fallback xmlns="">
          <p:sp>
            <p:nvSpPr>
              <p:cNvPr id="6168" name="Text Box 24">
                <a:extLst>
                  <a:ext uri="{FF2B5EF4-FFF2-40B4-BE49-F238E27FC236}">
                    <a16:creationId xmlns:a16="http://schemas.microsoft.com/office/drawing/2014/main" id="{848ABE13-F5E5-4411-8873-01F694455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3425" y="5348288"/>
                <a:ext cx="1464952" cy="7847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64" name="Text Box 20">
            <a:extLst>
              <a:ext uri="{FF2B5EF4-FFF2-40B4-BE49-F238E27FC236}">
                <a16:creationId xmlns:a16="http://schemas.microsoft.com/office/drawing/2014/main" id="{22A7ABB7-7C29-404F-AEB2-AF4F95435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151" y="4525331"/>
            <a:ext cx="508048" cy="3861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dirty="0">
                <a:solidFill>
                  <a:schemeClr val="tx2"/>
                </a:solidFill>
                <a:sym typeface="Symbol" panose="05050102010706020507" pitchFamily="18" charset="2"/>
              </a:rPr>
              <a:t></a:t>
            </a:r>
            <a:r>
              <a:rPr lang="en-US" altLang="en-US" dirty="0">
                <a:sym typeface="MT Symbol" pitchFamily="82" charset="2"/>
              </a:rPr>
              <a:t> </a:t>
            </a:r>
            <a:r>
              <a:rPr lang="en-US" altLang="en-US" sz="2000" b="1" dirty="0">
                <a:solidFill>
                  <a:schemeClr val="tx2"/>
                </a:solidFill>
              </a:rPr>
              <a:t>v</a:t>
            </a:r>
          </a:p>
        </p:txBody>
      </p:sp>
      <p:sp>
        <p:nvSpPr>
          <p:cNvPr id="6159" name="Text Box 15">
            <a:extLst>
              <a:ext uri="{FF2B5EF4-FFF2-40B4-BE49-F238E27FC236}">
                <a16:creationId xmlns:a16="http://schemas.microsoft.com/office/drawing/2014/main" id="{29A19F7D-3DF6-4AAB-8622-4D6E7C5C9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77" y="3986213"/>
            <a:ext cx="409576" cy="568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2000" b="1" dirty="0">
                <a:solidFill>
                  <a:schemeClr val="tx2"/>
                </a:solidFill>
              </a:rPr>
              <a:t>v</a:t>
            </a:r>
            <a:r>
              <a:rPr lang="en-US" altLang="en-US" sz="2000" b="1" baseline="-250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160" name="Line 16">
            <a:extLst>
              <a:ext uri="{FF2B5EF4-FFF2-40B4-BE49-F238E27FC236}">
                <a16:creationId xmlns:a16="http://schemas.microsoft.com/office/drawing/2014/main" id="{6D2BE853-39C7-4EC7-A0A9-7E5D86AAAA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23101" y="3384934"/>
            <a:ext cx="0" cy="16459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Text Box 17">
            <a:extLst>
              <a:ext uri="{FF2B5EF4-FFF2-40B4-BE49-F238E27FC236}">
                <a16:creationId xmlns:a16="http://schemas.microsoft.com/office/drawing/2014/main" id="{2CB2C5A9-C25B-424F-B499-15C1DA6D4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594" y="3269979"/>
            <a:ext cx="506408" cy="4891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2000" b="1" dirty="0">
                <a:solidFill>
                  <a:schemeClr val="tx2"/>
                </a:solidFill>
              </a:rPr>
              <a:t>-v</a:t>
            </a:r>
            <a:r>
              <a:rPr lang="en-US" altLang="en-US" sz="2000" b="1" baseline="-25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162" name="Line 18">
            <a:extLst>
              <a:ext uri="{FF2B5EF4-FFF2-40B4-BE49-F238E27FC236}">
                <a16:creationId xmlns:a16="http://schemas.microsoft.com/office/drawing/2014/main" id="{98E09049-F2D5-470B-913F-BF89AA418EDD}"/>
              </a:ext>
            </a:extLst>
          </p:cNvPr>
          <p:cNvSpPr>
            <a:spLocks noChangeShapeType="1"/>
          </p:cNvSpPr>
          <p:nvPr/>
        </p:nvSpPr>
        <p:spPr bwMode="auto">
          <a:xfrm rot="360000" flipV="1">
            <a:off x="5565215" y="3314359"/>
            <a:ext cx="1417320" cy="85039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1" name="Rectangle 27">
            <a:extLst>
              <a:ext uri="{FF2B5EF4-FFF2-40B4-BE49-F238E27FC236}">
                <a16:creationId xmlns:a16="http://schemas.microsoft.com/office/drawing/2014/main" id="{5C94E7CA-3BEC-4A48-B7D3-60468BA58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7664" y="3536157"/>
            <a:ext cx="303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dirty="0">
                <a:solidFill>
                  <a:schemeClr val="tx2"/>
                </a:solidFill>
                <a:sym typeface="Symbol" panose="05050102010706020507" pitchFamily="18" charset="2"/>
              </a:rPr>
              <a:t></a:t>
            </a:r>
          </a:p>
        </p:txBody>
      </p:sp>
      <p:sp>
        <p:nvSpPr>
          <p:cNvPr id="6172" name="Line 28">
            <a:extLst>
              <a:ext uri="{FF2B5EF4-FFF2-40B4-BE49-F238E27FC236}">
                <a16:creationId xmlns:a16="http://schemas.microsoft.com/office/drawing/2014/main" id="{7168A3D3-2E7F-4CDA-90D1-B287E2FCCA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24648" y="4087539"/>
            <a:ext cx="1498451" cy="944836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Line 30">
            <a:extLst>
              <a:ext uri="{FF2B5EF4-FFF2-40B4-BE49-F238E27FC236}">
                <a16:creationId xmlns:a16="http://schemas.microsoft.com/office/drawing/2014/main" id="{30ED4108-1A08-482B-8C5E-91D23B08D8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5081588"/>
            <a:ext cx="596900" cy="966787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 type="triangle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Rectangle 33">
            <a:extLst>
              <a:ext uri="{FF2B5EF4-FFF2-40B4-BE49-F238E27FC236}">
                <a16:creationId xmlns:a16="http://schemas.microsoft.com/office/drawing/2014/main" id="{C90C8E94-677F-43A8-B100-9FC15F2A8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728158"/>
            <a:ext cx="495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2"/>
                </a:solidFill>
                <a:sym typeface="Symbol" panose="05050102010706020507" pitchFamily="18" charset="2"/>
              </a:rPr>
              <a:t></a:t>
            </a:r>
            <a:r>
              <a:rPr lang="en-US" altLang="en-US" dirty="0">
                <a:sym typeface="MT Symbol" pitchFamily="82" charset="2"/>
              </a:rPr>
              <a:t> </a:t>
            </a:r>
            <a:r>
              <a:rPr lang="en-US" altLang="en-US" b="1" dirty="0">
                <a:solidFill>
                  <a:schemeClr val="tx2"/>
                </a:solidFill>
              </a:rPr>
              <a:t>v</a:t>
            </a:r>
          </a:p>
        </p:txBody>
      </p:sp>
      <p:sp>
        <p:nvSpPr>
          <p:cNvPr id="6178" name="AutoShape 3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7A3EE16-15B0-4BAB-B8F2-8168AA0E5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4088" y="6205538"/>
            <a:ext cx="563562" cy="65246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7">
            <a:extLst>
              <a:ext uri="{FF2B5EF4-FFF2-40B4-BE49-F238E27FC236}">
                <a16:creationId xmlns:a16="http://schemas.microsoft.com/office/drawing/2014/main" id="{A3C88A94-21AD-4F5D-86F5-11A7EA9742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0550" y="3434146"/>
            <a:ext cx="0" cy="16459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8">
            <a:extLst>
              <a:ext uri="{FF2B5EF4-FFF2-40B4-BE49-F238E27FC236}">
                <a16:creationId xmlns:a16="http://schemas.microsoft.com/office/drawing/2014/main" id="{C8CBEA5A-CE62-4155-A3FE-02F24AC816CD}"/>
              </a:ext>
            </a:extLst>
          </p:cNvPr>
          <p:cNvSpPr>
            <a:spLocks noChangeShapeType="1"/>
          </p:cNvSpPr>
          <p:nvPr/>
        </p:nvSpPr>
        <p:spPr bwMode="auto">
          <a:xfrm rot="360000" flipV="1">
            <a:off x="2575002" y="5278174"/>
            <a:ext cx="1414462" cy="847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33">
            <a:extLst>
              <a:ext uri="{FF2B5EF4-FFF2-40B4-BE49-F238E27FC236}">
                <a16:creationId xmlns:a16="http://schemas.microsoft.com/office/drawing/2014/main" id="{0DCDAC84-97E8-4316-91B5-DB358BEFF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4259" y="5072128"/>
            <a:ext cx="56991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2000" dirty="0">
                <a:solidFill>
                  <a:schemeClr val="tx2"/>
                </a:solidFill>
                <a:sym typeface="Symbol" panose="05050102010706020507" pitchFamily="18" charset="2"/>
              </a:rPr>
              <a:t></a:t>
            </a:r>
            <a:r>
              <a:rPr lang="en-US" altLang="en-US" sz="2000" dirty="0">
                <a:solidFill>
                  <a:schemeClr val="tx2"/>
                </a:solidFill>
              </a:rPr>
              <a:t>r</a:t>
            </a:r>
            <a:endParaRPr lang="en-US" altLang="en-US" sz="2000" baseline="-25000" dirty="0">
              <a:solidFill>
                <a:schemeClr val="tx2"/>
              </a:solidFill>
            </a:endParaRPr>
          </a:p>
        </p:txBody>
      </p:sp>
      <p:sp>
        <p:nvSpPr>
          <p:cNvPr id="6157" name="Line 13">
            <a:extLst>
              <a:ext uri="{FF2B5EF4-FFF2-40B4-BE49-F238E27FC236}">
                <a16:creationId xmlns:a16="http://schemas.microsoft.com/office/drawing/2014/main" id="{5A9CEC2F-E5EE-4204-BDEF-347115174348}"/>
              </a:ext>
            </a:extLst>
          </p:cNvPr>
          <p:cNvSpPr>
            <a:spLocks noChangeAspect="1" noChangeShapeType="1"/>
          </p:cNvSpPr>
          <p:nvPr/>
        </p:nvSpPr>
        <p:spPr bwMode="auto">
          <a:xfrm rot="1920000" flipH="1">
            <a:off x="2348409" y="5446168"/>
            <a:ext cx="701675" cy="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3" presetClass="path" presetSubtype="0" accel="50000" decel="50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0.4257 -0.0076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5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31893 -0.27477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-1375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4" dur="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75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75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-0.44114 0.0870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66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75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5" grpId="0" animBg="1"/>
      <p:bldP spid="6147" grpId="0" build="p" bldLvl="2" autoUpdateAnimBg="0"/>
      <p:bldP spid="6148" grpId="0" animBg="1"/>
      <p:bldP spid="6149" grpId="0" animBg="1"/>
      <p:bldP spid="6150" grpId="0" animBg="1"/>
      <p:bldP spid="6153" grpId="0" animBg="1"/>
      <p:bldP spid="6156" grpId="0"/>
      <p:bldP spid="6168" grpId="0" animBg="1"/>
      <p:bldP spid="6164" grpId="0" animBg="1"/>
      <p:bldP spid="6159" grpId="0" animBg="1"/>
      <p:bldP spid="6160" grpId="0" animBg="1"/>
      <p:bldP spid="6161" grpId="0" animBg="1"/>
      <p:bldP spid="6162" grpId="0" animBg="1"/>
      <p:bldP spid="6171" grpId="0"/>
      <p:bldP spid="6172" grpId="0" animBg="1"/>
      <p:bldP spid="6172" grpId="1" animBg="1"/>
      <p:bldP spid="6174" grpId="0" animBg="1"/>
      <p:bldP spid="6177" grpId="0"/>
      <p:bldP spid="6151" grpId="0" animBg="1"/>
      <p:bldP spid="6151" grpId="1" animBg="1"/>
      <p:bldP spid="6152" grpId="0" animBg="1"/>
      <p:bldP spid="6152" grpId="1" animBg="1"/>
      <p:bldP spid="6152" grpId="2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BA0C11B-08EA-4A8D-A544-868643CA8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Centripetal Acceleration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2FFE6A30-1370-4394-AB58-21604FBD3F0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735138"/>
                <a:ext cx="7772400" cy="481171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2800" dirty="0"/>
                  <a:t>The angle between r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 and r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 is the same as the angle between v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 and v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.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dirty="0"/>
                  <a:t>Therefore, the triangles these vectors make are similar such that: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>
                  <a:sym typeface="MT Symbol" pitchFamily="82" charset="2"/>
                </a:endParaRPr>
              </a:p>
              <a:p>
                <a:pPr lvl="1" algn="ctr">
                  <a:lnSpc>
                    <a:spcPct val="80000"/>
                  </a:lnSpc>
                  <a:buFontTx/>
                  <a:buNone/>
                </a:pPr>
                <a:endParaRPr lang="en-US" altLang="en-US" sz="2000" dirty="0">
                  <a:sym typeface="MT Symbol" pitchFamily="82" charset="2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dirty="0">
                    <a:sym typeface="MT Symbol" pitchFamily="82" charset="2"/>
                  </a:rPr>
                  <a:t>If you divide both sides by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</a:t>
                </a:r>
                <a:r>
                  <a:rPr lang="en-US" altLang="en-US" sz="2000" dirty="0">
                    <a:sym typeface="MT Symbol" pitchFamily="82" charset="2"/>
                  </a:rPr>
                  <a:t>t:</a:t>
                </a:r>
              </a:p>
              <a:p>
                <a:pPr lvl="1" algn="ctr">
                  <a:lnSpc>
                    <a:spcPct val="80000"/>
                  </a:lnSpc>
                  <a:buFontTx/>
                  <a:buNone/>
                </a:pPr>
                <a:endParaRPr lang="en-US" altLang="en-US" sz="2400" dirty="0">
                  <a:sym typeface="MT Symbol" pitchFamily="82" charset="2"/>
                </a:endParaRPr>
              </a:p>
              <a:p>
                <a:pPr lvl="1">
                  <a:lnSpc>
                    <a:spcPct val="80000"/>
                  </a:lnSpc>
                </a:pPr>
                <a:endParaRPr lang="en-US" altLang="en-US" sz="2000" dirty="0">
                  <a:sym typeface="MT Symbol" pitchFamily="82" charset="2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dirty="0">
                    <a:sym typeface="MT Symbol" pitchFamily="82" charset="2"/>
                  </a:rPr>
                  <a:t>Where :</a:t>
                </a:r>
              </a:p>
              <a:p>
                <a:pPr lvl="2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sym typeface="MT Symbol" pitchFamily="82" charset="2"/>
                      </a:rPr>
                      <m:t>𝑟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sym typeface="MT Symbol" pitchFamily="82" charset="2"/>
                      </a:rPr>
                      <m:t>/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sym typeface="MT Symbol" pitchFamily="82" charset="2"/>
                      </a:rPr>
                      <m:t>𝑡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sym typeface="MT Symbol" pitchFamily="82" charset="2"/>
                      </a:rPr>
                      <m:t>=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sym typeface="MT Symbol" pitchFamily="82" charset="2"/>
                      </a:rPr>
                      <m:t>𝑣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sym typeface="MT Symbol" pitchFamily="82" charset="2"/>
                      </a:rPr>
                      <m:t> </m:t>
                    </m:r>
                  </m:oMath>
                </a14:m>
                <a:r>
                  <a:rPr lang="en-US" altLang="en-US" sz="2000" dirty="0">
                    <a:sym typeface="MT Symbol" pitchFamily="82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sym typeface="MT Symbol" pitchFamily="82" charset="2"/>
                      </a:rPr>
                      <m:t>𝑣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sym typeface="MT Symbol" pitchFamily="82" charset="2"/>
                      </a:rPr>
                      <m:t>/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sym typeface="MT Symbol" pitchFamily="82" charset="2"/>
                      </a:rPr>
                      <m:t>𝑡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sym typeface="MT Symbol" pitchFamily="82" charset="2"/>
                      </a:rPr>
                      <m:t>=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sym typeface="MT Symbol" pitchFamily="82" charset="2"/>
                      </a:rPr>
                      <m:t>𝑎</m:t>
                    </m:r>
                  </m:oMath>
                </a14:m>
                <a:endParaRPr lang="en-US" altLang="en-US" sz="2000" dirty="0">
                  <a:sym typeface="MT Symbol" pitchFamily="82" charset="2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dirty="0">
                    <a:sym typeface="MT Symbol" pitchFamily="82" charset="2"/>
                  </a:rPr>
                  <a:t>Hence:</a:t>
                </a:r>
              </a:p>
              <a:p>
                <a:pPr lvl="1" algn="ctr">
                  <a:lnSpc>
                    <a:spcPct val="80000"/>
                  </a:lnSpc>
                  <a:buFontTx/>
                  <a:buNone/>
                </a:pPr>
                <a:endParaRPr lang="en-US" altLang="en-US" sz="2400" dirty="0">
                  <a:sym typeface="MT Symbol" pitchFamily="82" charset="2"/>
                </a:endParaRPr>
              </a:p>
              <a:p>
                <a:pPr lvl="1">
                  <a:lnSpc>
                    <a:spcPct val="80000"/>
                  </a:lnSpc>
                  <a:buFontTx/>
                  <a:buNone/>
                </a:pPr>
                <a:r>
                  <a:rPr lang="en-US" altLang="en-US" sz="2400" dirty="0">
                    <a:sym typeface="MT Symbol" pitchFamily="82" charset="2"/>
                  </a:rPr>
                  <a:t>	</a:t>
                </a:r>
                <a:r>
                  <a:rPr lang="en-US" altLang="en-US" sz="2000" dirty="0">
                    <a:sym typeface="MT Symbol" pitchFamily="82" charset="2"/>
                  </a:rPr>
                  <a:t>and</a:t>
                </a:r>
              </a:p>
            </p:txBody>
          </p:sp>
        </mc:Choice>
        <mc:Fallback xmlns="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2FFE6A30-1370-4394-AB58-21604FBD3F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735138"/>
                <a:ext cx="7772400" cy="4811712"/>
              </a:xfrm>
              <a:blipFill>
                <a:blip r:embed="rId2"/>
                <a:stretch>
                  <a:fillRect l="-1412" t="-3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3" name="AutoShap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09B23C9-A0F2-4B17-B318-C4D57115A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375" y="6205538"/>
            <a:ext cx="563563" cy="65246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6FD4FB-1223-4004-9C20-98CE87416746}"/>
                  </a:ext>
                </a:extLst>
              </p:cNvPr>
              <p:cNvSpPr txBox="1"/>
              <p:nvPr/>
            </p:nvSpPr>
            <p:spPr>
              <a:xfrm>
                <a:off x="3911598" y="6174153"/>
                <a:ext cx="1320800" cy="64008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txBody>
              <a:bodyPr wrap="square" anchor="ctr" anchorCtr="0">
                <a:spAutoFit/>
              </a:bodyPr>
              <a:lstStyle/>
              <a:p>
                <a:pPr algn="l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MT Symbol" pitchFamily="82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MT Symbol" pitchFamily="82" charset="2"/>
                            </a:rPr>
                            <m:t>𝑎</m:t>
                          </m:r>
                        </m:e>
                        <m:sub>
                          <m:r>
                            <a:rPr lang="en-US" altLang="en-US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MT Symbol" pitchFamily="82" charset="2"/>
                            </a:rPr>
                            <m:t>𝑐</m:t>
                          </m:r>
                        </m:sub>
                      </m:sSub>
                      <m:r>
                        <a:rPr lang="en-US" altLang="en-US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sym typeface="MT Symbol" pitchFamily="82" charset="2"/>
                        </a:rPr>
                        <m:t>=</m:t>
                      </m:r>
                      <m:f>
                        <m:fPr>
                          <m:ctrlPr>
                            <a:rPr lang="en-US" altLang="en-US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MT Symbol" pitchFamily="8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sym typeface="MT Symbol" pitchFamily="82" charset="2"/>
                                </a:rPr>
                              </m:ctrlPr>
                            </m:sSupPr>
                            <m:e>
                              <m:r>
                                <a:rPr lang="en-US" altLang="en-US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sym typeface="MT Symbol" pitchFamily="82" charset="2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en-US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sym typeface="MT Symbol" pitchFamily="8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MT Symbol" pitchFamily="82" charset="2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altLang="en-US" dirty="0">
                  <a:solidFill>
                    <a:srgbClr val="002060"/>
                  </a:solidFill>
                  <a:sym typeface="MT Symbol" pitchFamily="82" charset="2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6FD4FB-1223-4004-9C20-98CE87416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598" y="6174153"/>
                <a:ext cx="1320800" cy="6400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F00F47-B07C-4F82-8FE9-CEEF63F3DF61}"/>
                  </a:ext>
                </a:extLst>
              </p:cNvPr>
              <p:cNvSpPr txBox="1"/>
              <p:nvPr/>
            </p:nvSpPr>
            <p:spPr>
              <a:xfrm>
                <a:off x="4023358" y="5320181"/>
                <a:ext cx="1097280" cy="5486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 anchor="ctr" anchorCtr="0">
                <a:spAutoFit/>
              </a:bodyPr>
              <a:lstStyle/>
              <a:p>
                <a:pPr algn="l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MT Symbol" pitchFamily="82" charset="2"/>
                            </a:rPr>
                          </m:ctrlPr>
                        </m:fPr>
                        <m:num>
                          <m:r>
                            <a:rPr lang="en-US" altLang="en-US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MT Symbol" pitchFamily="82" charset="2"/>
                            </a:rPr>
                            <m:t>𝑣</m:t>
                          </m:r>
                        </m:num>
                        <m:den>
                          <m:r>
                            <a:rPr lang="en-US" altLang="en-US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MT Symbol" pitchFamily="82" charset="2"/>
                            </a:rPr>
                            <m:t>𝑟</m:t>
                          </m:r>
                        </m:den>
                      </m:f>
                      <m:r>
                        <a:rPr lang="en-US" altLang="en-US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sym typeface="MT Symbol" pitchFamily="82" charset="2"/>
                        </a:rPr>
                        <m:t>=</m:t>
                      </m:r>
                      <m:f>
                        <m:fPr>
                          <m:ctrlPr>
                            <a:rPr lang="en-US" altLang="en-US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MT Symbol" pitchFamily="82" charset="2"/>
                            </a:rPr>
                          </m:ctrlPr>
                        </m:fPr>
                        <m:num>
                          <m:r>
                            <a:rPr lang="en-US" altLang="en-US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MT Symbol" pitchFamily="82" charset="2"/>
                            </a:rPr>
                            <m:t>𝑎</m:t>
                          </m:r>
                        </m:num>
                        <m:den>
                          <m:r>
                            <a:rPr lang="en-US" altLang="en-US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MT Symbol" pitchFamily="82" charset="2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altLang="en-US" dirty="0">
                  <a:solidFill>
                    <a:srgbClr val="002060"/>
                  </a:solidFill>
                  <a:sym typeface="MT Symbol" pitchFamily="82" charset="2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F00F47-B07C-4F82-8FE9-CEEF63F3D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358" y="5320181"/>
                <a:ext cx="1097280" cy="548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B3EBE0-FEC5-4488-B95B-6A0E315C3907}"/>
                  </a:ext>
                </a:extLst>
              </p:cNvPr>
              <p:cNvSpPr txBox="1"/>
              <p:nvPr/>
            </p:nvSpPr>
            <p:spPr>
              <a:xfrm>
                <a:off x="4022357" y="2851401"/>
                <a:ext cx="1149245" cy="67140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MT Symbol" pitchFamily="82" charset="2"/>
                            </a:rPr>
                          </m:ctrlPr>
                        </m:fPr>
                        <m:num>
                          <m:r>
                            <a:rPr lang="en-US" alt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</m:t>
                          </m:r>
                          <m:r>
                            <a:rPr lang="en-US" alt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MT Symbol" pitchFamily="82" charset="2"/>
                            </a:rPr>
                            <m:t>𝑟</m:t>
                          </m:r>
                        </m:num>
                        <m:den>
                          <m:r>
                            <a:rPr lang="en-US" alt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MT Symbol" pitchFamily="82" charset="2"/>
                            </a:rPr>
                            <m:t>𝑟</m:t>
                          </m:r>
                        </m:den>
                      </m:f>
                      <m:r>
                        <a:rPr lang="en-US" altLang="en-US" sz="20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sym typeface="MT Symbol" pitchFamily="82" charset="2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MT Symbol" pitchFamily="82" charset="2"/>
                            </a:rPr>
                          </m:ctrlPr>
                        </m:fPr>
                        <m:num>
                          <m:r>
                            <a:rPr lang="en-US" alt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</m:t>
                          </m:r>
                          <m:r>
                            <a:rPr lang="en-US" alt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MT Symbol" pitchFamily="82" charset="2"/>
                            </a:rPr>
                            <m:t>𝑣</m:t>
                          </m:r>
                        </m:num>
                        <m:den>
                          <m:r>
                            <a:rPr lang="en-US" altLang="en-US" sz="20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MT Symbol" pitchFamily="82" charset="2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B3EBE0-FEC5-4488-B95B-6A0E315C3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357" y="2851401"/>
                <a:ext cx="1149245" cy="6714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E22657-CED3-4DBB-8485-07E97BC36879}"/>
                  </a:ext>
                </a:extLst>
              </p:cNvPr>
              <p:cNvSpPr txBox="1"/>
              <p:nvPr/>
            </p:nvSpPr>
            <p:spPr>
              <a:xfrm>
                <a:off x="3620123" y="4057568"/>
                <a:ext cx="1903750" cy="58458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T Symbol" pitchFamily="82" charset="2"/>
                          </a:rPr>
                        </m:ctrlPr>
                      </m:fPr>
                      <m:num>
                        <m:r>
                          <a:rPr lang="en-US" altLang="en-US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a:rPr lang="en-US" altLang="en-US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T Symbol" pitchFamily="82" charset="2"/>
                          </a:rPr>
                          <m:t>𝑟</m:t>
                        </m:r>
                      </m:num>
                      <m:den>
                        <m:r>
                          <a:rPr lang="en-US" altLang="en-US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a:rPr lang="en-US" altLang="en-US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T Symbol" pitchFamily="82" charset="2"/>
                          </a:rPr>
                          <m:t>𝑡</m:t>
                        </m:r>
                      </m:den>
                    </m:f>
                    <m:r>
                      <a:rPr lang="en-US" alt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T Symbol" pitchFamily="82" charset="2"/>
                      </a:rPr>
                      <m:t>∙</m:t>
                    </m:r>
                    <m:f>
                      <m:fPr>
                        <m:ctrlPr>
                          <a:rPr lang="en-US" altLang="en-US" sz="2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T Symbol" pitchFamily="82" charset="2"/>
                          </a:rPr>
                        </m:ctrlPr>
                      </m:fPr>
                      <m:num>
                        <m:r>
                          <a:rPr lang="en-US" alt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T Symbol" pitchFamily="82" charset="2"/>
                          </a:rPr>
                          <m:t>1</m:t>
                        </m:r>
                      </m:num>
                      <m:den>
                        <m:r>
                          <a:rPr lang="en-US" alt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T Symbol" pitchFamily="82" charset="2"/>
                          </a:rPr>
                          <m:t>𝑟</m:t>
                        </m:r>
                      </m:den>
                    </m:f>
                    <m:r>
                      <a:rPr lang="en-US" altLang="en-US" sz="20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T Symbol" pitchFamily="82" charset="2"/>
                      </a:rPr>
                      <m:t>=</m:t>
                    </m:r>
                    <m:f>
                      <m:fPr>
                        <m:ctrlPr>
                          <a:rPr lang="en-US" altLang="en-US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T Symbol" pitchFamily="82" charset="2"/>
                          </a:rPr>
                        </m:ctrlPr>
                      </m:fPr>
                      <m:num>
                        <m:r>
                          <a:rPr lang="en-US" altLang="en-US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a:rPr lang="en-US" altLang="en-US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T Symbol" pitchFamily="82" charset="2"/>
                          </a:rPr>
                          <m:t>𝑣</m:t>
                        </m:r>
                      </m:num>
                      <m:den>
                        <m:r>
                          <a:rPr lang="en-US" altLang="en-US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a:rPr lang="en-US" altLang="en-US" sz="2000" i="1" dirty="0" err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T Symbol" pitchFamily="82" charset="2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en-US" sz="2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MT Symbol" pitchFamily="8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T Symbol" pitchFamily="82" charset="2"/>
                      </a:rPr>
                      <m:t>∙</m:t>
                    </m:r>
                    <m:f>
                      <m:fPr>
                        <m:ctrlPr>
                          <a:rPr lang="en-US" altLang="en-US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T Symbol" pitchFamily="82" charset="2"/>
                          </a:rPr>
                        </m:ctrlPr>
                      </m:fPr>
                      <m:num>
                        <m:r>
                          <a:rPr lang="en-US" altLang="en-US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T Symbol" pitchFamily="82" charset="2"/>
                          </a:rPr>
                          <m:t>1</m:t>
                        </m:r>
                      </m:num>
                      <m:den>
                        <m:r>
                          <a:rPr lang="en-US" alt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T Symbol" pitchFamily="82" charset="2"/>
                          </a:rPr>
                          <m:t>𝑣</m:t>
                        </m:r>
                      </m:den>
                    </m:f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E22657-CED3-4DBB-8485-07E97BC36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123" y="4057568"/>
                <a:ext cx="1903750" cy="5845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4F85FB8-18DF-4D68-9BDF-DEC7B6173427}"/>
              </a:ext>
            </a:extLst>
          </p:cNvPr>
          <p:cNvGrpSpPr/>
          <p:nvPr/>
        </p:nvGrpSpPr>
        <p:grpSpPr>
          <a:xfrm>
            <a:off x="6495551" y="2955465"/>
            <a:ext cx="1768475" cy="1582738"/>
            <a:chOff x="6689721" y="2967695"/>
            <a:chExt cx="1768475" cy="1582738"/>
          </a:xfrm>
        </p:grpSpPr>
        <p:sp>
          <p:nvSpPr>
            <p:cNvPr id="12" name="Rectangle 19">
              <a:extLst>
                <a:ext uri="{FF2B5EF4-FFF2-40B4-BE49-F238E27FC236}">
                  <a16:creationId xmlns:a16="http://schemas.microsoft.com/office/drawing/2014/main" id="{49D7BE19-64E2-4030-9CC8-8BAB5E6B2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9721" y="2967695"/>
              <a:ext cx="1768475" cy="15827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31">
              <a:extLst>
                <a:ext uri="{FF2B5EF4-FFF2-40B4-BE49-F238E27FC236}">
                  <a16:creationId xmlns:a16="http://schemas.microsoft.com/office/drawing/2014/main" id="{5BC5D1B4-DA04-4A46-AD5B-B99FFB971C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1521" y="3440770"/>
              <a:ext cx="428625" cy="965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26">
              <a:extLst>
                <a:ext uri="{FF2B5EF4-FFF2-40B4-BE49-F238E27FC236}">
                  <a16:creationId xmlns:a16="http://schemas.microsoft.com/office/drawing/2014/main" id="{46A113DA-7764-410A-96A1-C2D12832D9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7571" y="3443945"/>
              <a:ext cx="484188" cy="54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r>
                <a:rPr lang="en-US" altLang="en-US" sz="2000" dirty="0">
                  <a:solidFill>
                    <a:schemeClr val="tx2"/>
                  </a:solidFill>
                  <a:sym typeface="Symbol" panose="05050102010706020507" pitchFamily="18" charset="2"/>
                </a:rPr>
                <a:t></a:t>
              </a:r>
              <a:endParaRPr lang="en-US" alt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16" name="Text Box 28">
              <a:extLst>
                <a:ext uri="{FF2B5EF4-FFF2-40B4-BE49-F238E27FC236}">
                  <a16:creationId xmlns:a16="http://schemas.microsoft.com/office/drawing/2014/main" id="{D89D5127-2057-4017-AEBC-DBCD85476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2496" y="2967695"/>
              <a:ext cx="428625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r>
                <a:rPr lang="en-US" altLang="en-US" sz="2000" dirty="0">
                  <a:solidFill>
                    <a:schemeClr val="tx2"/>
                  </a:solidFill>
                </a:rPr>
                <a:t>r</a:t>
              </a:r>
              <a:r>
                <a:rPr lang="en-US" altLang="en-US" sz="2000" baseline="-25000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064CBD20-DEC8-4A47-A254-C30F511BAF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1521" y="3440770"/>
              <a:ext cx="10255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32">
              <a:extLst>
                <a:ext uri="{FF2B5EF4-FFF2-40B4-BE49-F238E27FC236}">
                  <a16:creationId xmlns:a16="http://schemas.microsoft.com/office/drawing/2014/main" id="{B8668C03-87C8-4B9E-8909-168A5014B1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50146" y="3440770"/>
              <a:ext cx="596900" cy="9652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33">
              <a:extLst>
                <a:ext uri="{FF2B5EF4-FFF2-40B4-BE49-F238E27FC236}">
                  <a16:creationId xmlns:a16="http://schemas.microsoft.com/office/drawing/2014/main" id="{DF501901-94F5-4A13-BE74-1FC583EBA6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8283" y="3780495"/>
              <a:ext cx="569913" cy="54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r>
                <a:rPr lang="en-US" altLang="en-US" sz="2000" dirty="0">
                  <a:solidFill>
                    <a:schemeClr val="tx2"/>
                  </a:solidFill>
                  <a:sym typeface="Symbol" panose="05050102010706020507" pitchFamily="18" charset="2"/>
                </a:rPr>
                <a:t></a:t>
              </a:r>
              <a:r>
                <a:rPr lang="en-US" altLang="en-US" sz="2000" dirty="0">
                  <a:solidFill>
                    <a:schemeClr val="tx2"/>
                  </a:solidFill>
                </a:rPr>
                <a:t>r</a:t>
              </a:r>
              <a:endParaRPr lang="en-US" altLang="en-US" sz="2000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20" name="Text Box 27">
              <a:extLst>
                <a:ext uri="{FF2B5EF4-FFF2-40B4-BE49-F238E27FC236}">
                  <a16:creationId xmlns:a16="http://schemas.microsoft.com/office/drawing/2014/main" id="{084A344E-14D1-450E-B239-33D2606EF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4033" y="3684551"/>
              <a:ext cx="522288" cy="54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r>
                <a:rPr lang="en-US" altLang="en-US" sz="2000" dirty="0">
                  <a:solidFill>
                    <a:schemeClr val="tx2"/>
                  </a:solidFill>
                </a:rPr>
                <a:t>-r</a:t>
              </a:r>
              <a:r>
                <a:rPr lang="en-US" altLang="en-US" sz="2000" baseline="-25000" dirty="0">
                  <a:solidFill>
                    <a:schemeClr val="tx2"/>
                  </a:solidFill>
                </a:rPr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79B7897-E0C3-4BB7-B91B-22F1FC1B9022}"/>
              </a:ext>
            </a:extLst>
          </p:cNvPr>
          <p:cNvGrpSpPr/>
          <p:nvPr/>
        </p:nvGrpSpPr>
        <p:grpSpPr>
          <a:xfrm>
            <a:off x="6237354" y="4726646"/>
            <a:ext cx="2285934" cy="1982788"/>
            <a:chOff x="6237354" y="4726646"/>
            <a:chExt cx="2285934" cy="1982788"/>
          </a:xfrm>
        </p:grpSpPr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543157EA-23F7-43FB-8BFA-904DF5CCC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7354" y="4726646"/>
              <a:ext cx="2285934" cy="1982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53012C4A-57E5-4857-9CB5-E6582C4D30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1941" y="6057927"/>
              <a:ext cx="508048" cy="3861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r>
                <a:rPr lang="en-US" altLang="en-US" dirty="0">
                  <a:solidFill>
                    <a:schemeClr val="tx2"/>
                  </a:solidFill>
                  <a:sym typeface="Symbol" panose="05050102010706020507" pitchFamily="18" charset="2"/>
                </a:rPr>
                <a:t></a:t>
              </a:r>
              <a:r>
                <a:rPr lang="en-US" altLang="en-US" dirty="0">
                  <a:sym typeface="MT Symbol" pitchFamily="82" charset="2"/>
                </a:rPr>
                <a:t> </a:t>
              </a:r>
              <a:r>
                <a:rPr lang="en-US" altLang="en-US" sz="2000" b="1" dirty="0">
                  <a:solidFill>
                    <a:schemeClr val="tx2"/>
                  </a:solidFill>
                </a:rPr>
                <a:t>v</a:t>
              </a:r>
            </a:p>
          </p:txBody>
        </p:sp>
        <p:sp>
          <p:nvSpPr>
            <p:cNvPr id="23" name="Text Box 15">
              <a:extLst>
                <a:ext uri="{FF2B5EF4-FFF2-40B4-BE49-F238E27FC236}">
                  <a16:creationId xmlns:a16="http://schemas.microsoft.com/office/drawing/2014/main" id="{AEF74410-B695-4437-B2AA-A5FE9CB02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5667" y="5518809"/>
              <a:ext cx="409576" cy="568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r>
                <a:rPr lang="en-US" altLang="en-US" sz="2000" b="1" dirty="0">
                  <a:solidFill>
                    <a:schemeClr val="tx2"/>
                  </a:solidFill>
                </a:rPr>
                <a:t>v</a:t>
              </a:r>
              <a:r>
                <a:rPr lang="en-US" altLang="en-US" sz="2000" b="1" baseline="-25000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2E10BD52-2005-4F71-9558-96756CF94F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97891" y="4917530"/>
              <a:ext cx="0" cy="1645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17">
              <a:extLst>
                <a:ext uri="{FF2B5EF4-FFF2-40B4-BE49-F238E27FC236}">
                  <a16:creationId xmlns:a16="http://schemas.microsoft.com/office/drawing/2014/main" id="{96297996-45DB-43D9-99B2-0B2095BF74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5384" y="4802575"/>
              <a:ext cx="506408" cy="4891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r>
                <a:rPr lang="en-US" altLang="en-US" sz="2000" b="1" dirty="0">
                  <a:solidFill>
                    <a:schemeClr val="tx2"/>
                  </a:solidFill>
                </a:rPr>
                <a:t>-v</a:t>
              </a:r>
              <a:r>
                <a:rPr lang="en-US" altLang="en-US" sz="2000" b="1" baseline="-25000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26" name="Line 18">
              <a:extLst>
                <a:ext uri="{FF2B5EF4-FFF2-40B4-BE49-F238E27FC236}">
                  <a16:creationId xmlns:a16="http://schemas.microsoft.com/office/drawing/2014/main" id="{46250062-AC20-4ABE-86A8-62B2D81ACC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0000" flipV="1">
              <a:off x="6540005" y="4846955"/>
              <a:ext cx="1417320" cy="8503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7D892D2B-21B5-4C92-B502-2B6E87760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4426" y="5055309"/>
              <a:ext cx="30321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dirty="0">
                  <a:solidFill>
                    <a:schemeClr val="tx2"/>
                  </a:solidFill>
                  <a:sym typeface="Symbol" panose="05050102010706020507" pitchFamily="18" charset="2"/>
                </a:rPr>
                <a:t></a:t>
              </a:r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89170C90-EC98-428B-A85F-11928B75E1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99438" y="5620135"/>
              <a:ext cx="1498451" cy="94483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0D5EB28-4992-49B9-B506-2C575A22A309}"/>
              </a:ext>
            </a:extLst>
          </p:cNvPr>
          <p:cNvSpPr txBox="1"/>
          <p:nvPr/>
        </p:nvSpPr>
        <p:spPr>
          <a:xfrm>
            <a:off x="345687" y="185164"/>
            <a:ext cx="8335537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n-US" sz="2000" dirty="0"/>
              <a:t>Note that while the direction of the position and velocity vectors change, their magnitudes do not.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bldLvl="2" autoUpdateAnimBg="0"/>
      <p:bldP spid="8" grpId="0" animBg="1"/>
      <p:bldP spid="9" grpId="0" animBg="1"/>
      <p:bldP spid="10" grpId="0" animBg="1"/>
      <p:bldP spid="11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DB7D1D3-CF07-427B-9558-A128D747E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Example #2: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B8F637B-62F9-40F2-A759-398A818A82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In example #1, you determined the speed of a race car traveling around a circular racetrack to be 42 m/s.</a:t>
            </a:r>
          </a:p>
          <a:p>
            <a:pPr lvl="1"/>
            <a:r>
              <a:rPr lang="en-US" altLang="en-US" dirty="0"/>
              <a:t>Knowing that the radius of the racetrack is 400. meters, determine the centripetal acceleration of the racecar.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>
                <a:extLst>
                  <a:ext uri="{FF2B5EF4-FFF2-40B4-BE49-F238E27FC236}">
                    <a16:creationId xmlns:a16="http://schemas.microsoft.com/office/drawing/2014/main" id="{38795B99-2240-4444-B23B-2F94AABB2323}"/>
                  </a:ext>
                </a:extLst>
              </p:cNvPr>
              <p:cNvSpPr txBox="1"/>
              <p:nvPr/>
            </p:nvSpPr>
            <p:spPr bwMode="auto">
              <a:xfrm>
                <a:off x="485390" y="5227205"/>
                <a:ext cx="1353034" cy="93136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Object 6">
                <a:extLst>
                  <a:ext uri="{FF2B5EF4-FFF2-40B4-BE49-F238E27FC236}">
                    <a16:creationId xmlns:a16="http://schemas.microsoft.com/office/drawing/2014/main" id="{38795B99-2240-4444-B23B-2F94AABB2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390" y="5227205"/>
                <a:ext cx="1353034" cy="9313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00D031F0-9A1D-4F29-96D8-1DECD0817127}"/>
              </a:ext>
            </a:extLst>
          </p:cNvPr>
          <p:cNvSpPr/>
          <p:nvPr/>
        </p:nvSpPr>
        <p:spPr bwMode="auto">
          <a:xfrm>
            <a:off x="1958740" y="5630779"/>
            <a:ext cx="1342724" cy="17325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83987D93-F709-4C55-B1CD-76C5ACCDFA47}"/>
                  </a:ext>
                </a:extLst>
              </p:cNvPr>
              <p:cNvSpPr txBox="1"/>
              <p:nvPr/>
            </p:nvSpPr>
            <p:spPr bwMode="auto">
              <a:xfrm>
                <a:off x="3421779" y="5193517"/>
                <a:ext cx="1997243" cy="93136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(42 </m:t>
                              </m:r>
                              <m:box>
                                <m:box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400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83987D93-F709-4C55-B1CD-76C5ACCDF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1779" y="5193517"/>
                <a:ext cx="1997243" cy="9313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Right 10">
            <a:extLst>
              <a:ext uri="{FF2B5EF4-FFF2-40B4-BE49-F238E27FC236}">
                <a16:creationId xmlns:a16="http://schemas.microsoft.com/office/drawing/2014/main" id="{C83042BB-30F4-48F0-9CEC-6D8078B65585}"/>
              </a:ext>
            </a:extLst>
          </p:cNvPr>
          <p:cNvSpPr/>
          <p:nvPr/>
        </p:nvSpPr>
        <p:spPr bwMode="auto">
          <a:xfrm>
            <a:off x="5591073" y="5662405"/>
            <a:ext cx="1342724" cy="17325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6">
                <a:extLst>
                  <a:ext uri="{FF2B5EF4-FFF2-40B4-BE49-F238E27FC236}">
                    <a16:creationId xmlns:a16="http://schemas.microsoft.com/office/drawing/2014/main" id="{F4204E4D-E5A4-478B-B5FF-A70883C7D65F}"/>
                  </a:ext>
                </a:extLst>
              </p:cNvPr>
              <p:cNvSpPr txBox="1"/>
              <p:nvPr/>
            </p:nvSpPr>
            <p:spPr bwMode="auto">
              <a:xfrm>
                <a:off x="7105848" y="5425439"/>
                <a:ext cx="1696456" cy="58393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4.4 </m:t>
                      </m:r>
                      <m:box>
                        <m:box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Object 6">
                <a:extLst>
                  <a:ext uri="{FF2B5EF4-FFF2-40B4-BE49-F238E27FC236}">
                    <a16:creationId xmlns:a16="http://schemas.microsoft.com/office/drawing/2014/main" id="{F4204E4D-E5A4-478B-B5FF-A70883C7D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05848" y="5425439"/>
                <a:ext cx="1696456" cy="5839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552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6" grpId="0" animBg="1"/>
      <p:bldP spid="4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2DEC289-3F0A-4146-BE97-8F81C261B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Centripetal Acceleration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>
                <a:extLst>
                  <a:ext uri="{FF2B5EF4-FFF2-40B4-BE49-F238E27FC236}">
                    <a16:creationId xmlns:a16="http://schemas.microsoft.com/office/drawing/2014/main" id="{ACED57F2-26CD-4CE0-9691-834AB4E6939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678005"/>
                <a:ext cx="7772400" cy="4876800"/>
              </a:xfrm>
            </p:spPr>
            <p:txBody>
              <a:bodyPr/>
              <a:lstStyle/>
              <a:p>
                <a:r>
                  <a:rPr lang="en-US" altLang="en-US" dirty="0"/>
                  <a:t>An alternative representation for centripetal acceleration can be derived using the circumference and period of revolution.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l-GR" alt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endParaRPr lang="en-US" altLang="en-US" dirty="0">
                  <a:cs typeface="Times New Roman" panose="020206030504050203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  <m:r>
                      <a:rPr lang="en-US" alt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alt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alt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alt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US" altLang="en-US" dirty="0"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en-US" dirty="0">
                    <a:cs typeface="Times New Roman" panose="02020603050405020304" pitchFamily="18" charset="0"/>
                  </a:rPr>
                  <a:t>Substituting into a</a:t>
                </a:r>
                <a:r>
                  <a:rPr lang="en-US" altLang="en-US" baseline="-25000" dirty="0">
                    <a:cs typeface="Times New Roman" panose="02020603050405020304" pitchFamily="18" charset="0"/>
                  </a:rPr>
                  <a:t>c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 = v</a:t>
                </a:r>
                <a:r>
                  <a:rPr lang="en-US" altLang="en-US" baseline="30000" dirty="0">
                    <a:cs typeface="Times New Roman" panose="02020603050405020304" pitchFamily="18" charset="0"/>
                  </a:rPr>
                  <a:t>2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/r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en-US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l-GR" altLang="en-US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en-US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n-US" altLang="en-US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altLang="en-US" dirty="0">
                  <a:cs typeface="Times New Roman" panose="020206030504050203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l-GR" alt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altLang="en-US" i="1" baseline="300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alt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en-US" altLang="en-US" i="1" baseline="300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l-GR" alt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795" name="Rectangle 3">
                <a:extLst>
                  <a:ext uri="{FF2B5EF4-FFF2-40B4-BE49-F238E27FC236}">
                    <a16:creationId xmlns:a16="http://schemas.microsoft.com/office/drawing/2014/main" id="{ACED57F2-26CD-4CE0-9691-834AB4E693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678005"/>
                <a:ext cx="7772400" cy="4876800"/>
              </a:xfrm>
              <a:blipFill>
                <a:blip r:embed="rId2"/>
                <a:stretch>
                  <a:fillRect l="-1804" t="-1750" r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theme/theme1.xml><?xml version="1.0" encoding="utf-8"?>
<a:theme xmlns:a="http://schemas.openxmlformats.org/drawingml/2006/main" name="BANNER">
  <a:themeElements>
    <a:clrScheme name="BANNER 1">
      <a:dk1>
        <a:srgbClr val="004646"/>
      </a:dk1>
      <a:lt1>
        <a:srgbClr val="DDDDDD"/>
      </a:lt1>
      <a:dk2>
        <a:srgbClr val="008080"/>
      </a:dk2>
      <a:lt2>
        <a:srgbClr val="000000"/>
      </a:lt2>
      <a:accent1>
        <a:srgbClr val="FFCC99"/>
      </a:accent1>
      <a:accent2>
        <a:srgbClr val="FF9900"/>
      </a:accent2>
      <a:accent3>
        <a:srgbClr val="AAC0C0"/>
      </a:accent3>
      <a:accent4>
        <a:srgbClr val="BDBDBD"/>
      </a:accent4>
      <a:accent5>
        <a:srgbClr val="FFE2CA"/>
      </a:accent5>
      <a:accent6>
        <a:srgbClr val="E78A00"/>
      </a:accent6>
      <a:hlink>
        <a:srgbClr val="FF6633"/>
      </a:hlink>
      <a:folHlink>
        <a:srgbClr val="00CCCC"/>
      </a:folHlink>
    </a:clrScheme>
    <a:fontScheme name="BANN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ANNER 1">
        <a:dk1>
          <a:srgbClr val="004646"/>
        </a:dk1>
        <a:lt1>
          <a:srgbClr val="DDDDDD"/>
        </a:lt1>
        <a:dk2>
          <a:srgbClr val="008080"/>
        </a:dk2>
        <a:lt2>
          <a:srgbClr val="000000"/>
        </a:lt2>
        <a:accent1>
          <a:srgbClr val="FFCC99"/>
        </a:accent1>
        <a:accent2>
          <a:srgbClr val="FF9900"/>
        </a:accent2>
        <a:accent3>
          <a:srgbClr val="AAC0C0"/>
        </a:accent3>
        <a:accent4>
          <a:srgbClr val="BDBDBD"/>
        </a:accent4>
        <a:accent5>
          <a:srgbClr val="FFE2CA"/>
        </a:accent5>
        <a:accent6>
          <a:srgbClr val="E78A00"/>
        </a:accent6>
        <a:hlink>
          <a:srgbClr val="FF6633"/>
        </a:hlink>
        <a:folHlink>
          <a:srgbClr val="00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NNER 2">
        <a:dk1>
          <a:srgbClr val="000000"/>
        </a:dk1>
        <a:lt1>
          <a:srgbClr val="FFFFCC"/>
        </a:lt1>
        <a:dk2>
          <a:srgbClr val="000000"/>
        </a:dk2>
        <a:lt2>
          <a:srgbClr val="CC9900"/>
        </a:lt2>
        <a:accent1>
          <a:srgbClr val="FFCC99"/>
        </a:accent1>
        <a:accent2>
          <a:srgbClr val="FF9900"/>
        </a:accent2>
        <a:accent3>
          <a:srgbClr val="FFFFE2"/>
        </a:accent3>
        <a:accent4>
          <a:srgbClr val="000000"/>
        </a:accent4>
        <a:accent5>
          <a:srgbClr val="FFE2CA"/>
        </a:accent5>
        <a:accent6>
          <a:srgbClr val="E78A00"/>
        </a:accent6>
        <a:hlink>
          <a:srgbClr val="FF6633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NNER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EAEAEA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A1A1A1"/>
        </a:accent6>
        <a:hlink>
          <a:srgbClr val="5F5F5F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Settings\Charlie\Application Data\Microsoft\Templates\BANNER.POT</Template>
  <TotalTime>2878</TotalTime>
  <Words>1144</Words>
  <Application>Microsoft Office PowerPoint</Application>
  <PresentationFormat>On-screen Show (4:3)</PresentationFormat>
  <Paragraphs>198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Tahoma</vt:lpstr>
      <vt:lpstr>Times New Roman</vt:lpstr>
      <vt:lpstr>BANNER</vt:lpstr>
      <vt:lpstr>Uniform Circular Motion</vt:lpstr>
      <vt:lpstr>Uniform Circular Motion</vt:lpstr>
      <vt:lpstr>Example #1:</vt:lpstr>
      <vt:lpstr>Uniform Circular Motion</vt:lpstr>
      <vt:lpstr>Circular Motion – Instantaneous Velocity</vt:lpstr>
      <vt:lpstr>Circular Motion – Centripetal Acceleration (ac)</vt:lpstr>
      <vt:lpstr>Centripetal Acceleration</vt:lpstr>
      <vt:lpstr>Example #2:</vt:lpstr>
      <vt:lpstr>Centripetal Acceleration</vt:lpstr>
      <vt:lpstr>Circular Motion – Centripetal Force</vt:lpstr>
      <vt:lpstr>Centripetal Force</vt:lpstr>
      <vt:lpstr>How the Factors Affect Centripetal Motion</vt:lpstr>
      <vt:lpstr>Objects that travel in circular paths.  What is the source of the force? </vt:lpstr>
      <vt:lpstr>Example #3:</vt:lpstr>
      <vt:lpstr>The path of objects.</vt:lpstr>
      <vt:lpstr>Which Path?</vt:lpstr>
      <vt:lpstr>Example #4:</vt:lpstr>
      <vt:lpstr>Example #4: (cont.)</vt:lpstr>
      <vt:lpstr>Motion &amp; Forces</vt:lpstr>
    </vt:vector>
  </TitlesOfParts>
  <Company>TEXACO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and Science</dc:title>
  <dc:creator>Charlie</dc:creator>
  <cp:lastModifiedBy>Charlie Ropes</cp:lastModifiedBy>
  <cp:revision>83</cp:revision>
  <dcterms:created xsi:type="dcterms:W3CDTF">2006-01-29T16:08:38Z</dcterms:created>
  <dcterms:modified xsi:type="dcterms:W3CDTF">2022-01-18T15:00:42Z</dcterms:modified>
</cp:coreProperties>
</file>